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3.xml" ContentType="application/vnd.openxmlformats-officedocument.theme+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69" r:id="rId2"/>
    <p:sldMasterId id="2147483679" r:id="rId3"/>
  </p:sldMasterIdLst>
  <p:notesMasterIdLst>
    <p:notesMasterId r:id="rId43"/>
  </p:notesMasterIdLst>
  <p:sldIdLst>
    <p:sldId id="257" r:id="rId4"/>
    <p:sldId id="258" r:id="rId5"/>
    <p:sldId id="277" r:id="rId6"/>
    <p:sldId id="276" r:id="rId7"/>
    <p:sldId id="278" r:id="rId8"/>
    <p:sldId id="279" r:id="rId9"/>
    <p:sldId id="280" r:id="rId10"/>
    <p:sldId id="259" r:id="rId11"/>
    <p:sldId id="281" r:id="rId12"/>
    <p:sldId id="262" r:id="rId13"/>
    <p:sldId id="283" r:id="rId14"/>
    <p:sldId id="282" r:id="rId15"/>
    <p:sldId id="284" r:id="rId16"/>
    <p:sldId id="295" r:id="rId17"/>
    <p:sldId id="285" r:id="rId18"/>
    <p:sldId id="286" r:id="rId19"/>
    <p:sldId id="287" r:id="rId20"/>
    <p:sldId id="288" r:id="rId21"/>
    <p:sldId id="289" r:id="rId22"/>
    <p:sldId id="290" r:id="rId23"/>
    <p:sldId id="292" r:id="rId24"/>
    <p:sldId id="293" r:id="rId25"/>
    <p:sldId id="291" r:id="rId26"/>
    <p:sldId id="296" r:id="rId27"/>
    <p:sldId id="297" r:id="rId28"/>
    <p:sldId id="298" r:id="rId29"/>
    <p:sldId id="299" r:id="rId30"/>
    <p:sldId id="275" r:id="rId31"/>
    <p:sldId id="260" r:id="rId32"/>
    <p:sldId id="263" r:id="rId33"/>
    <p:sldId id="264" r:id="rId34"/>
    <p:sldId id="265" r:id="rId35"/>
    <p:sldId id="266" r:id="rId36"/>
    <p:sldId id="269" r:id="rId37"/>
    <p:sldId id="268" r:id="rId38"/>
    <p:sldId id="272" r:id="rId39"/>
    <p:sldId id="271" r:id="rId40"/>
    <p:sldId id="273" r:id="rId41"/>
    <p:sldId id="274"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67F"/>
    <a:srgbClr val="8843F0"/>
    <a:srgbClr val="F08843"/>
    <a:srgbClr val="F9F9FC"/>
    <a:srgbClr val="FFD26E"/>
    <a:srgbClr val="11CD5D"/>
    <a:srgbClr val="43F088"/>
    <a:srgbClr val="F6A900"/>
    <a:srgbClr val="E8F4FD"/>
    <a:srgbClr val="D0EAF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3979" autoAdjust="0"/>
  </p:normalViewPr>
  <p:slideViewPr>
    <p:cSldViewPr snapToGrid="0">
      <p:cViewPr varScale="1">
        <p:scale>
          <a:sx n="69" d="100"/>
          <a:sy n="69" d="100"/>
        </p:scale>
        <p:origin x="564" y="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tableStyles" Target="tableStyle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viewProps" Target="view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notesMaster" Target="notesMasters/notesMaster1.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theme" Target="theme/theme1.xml"/><Relationship Id="rId20" Type="http://schemas.openxmlformats.org/officeDocument/2006/relationships/slide" Target="slides/slide17.xml"/><Relationship Id="rId41"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D9E4AB4-83F6-4F6E-9784-9825C2934831}" type="datetimeFigureOut">
              <a:rPr lang="en-US" smtClean="0"/>
              <a:t>6/27/2022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A283D1-1101-4703-932E-1275CAA028E4}" type="slidenum">
              <a:rPr lang="en-US" smtClean="0"/>
              <a:t>‹#›</a:t>
            </a:fld>
            <a:endParaRPr lang="en-US"/>
          </a:p>
        </p:txBody>
      </p:sp>
    </p:spTree>
    <p:extLst>
      <p:ext uri="{BB962C8B-B14F-4D97-AF65-F5344CB8AC3E}">
        <p14:creationId xmlns:p14="http://schemas.microsoft.com/office/powerpoint/2010/main" val="21406568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7.xml"/><Relationship Id="rId1" Type="http://schemas.openxmlformats.org/officeDocument/2006/relationships/tags" Target="../tags/tag6.xml"/><Relationship Id="rId4" Type="http://schemas.openxmlformats.org/officeDocument/2006/relationships/image" Target="../media/image1.tif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18.xml"/><Relationship Id="rId1" Type="http://schemas.openxmlformats.org/officeDocument/2006/relationships/tags" Target="../tags/tag17.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24.xml"/><Relationship Id="rId1" Type="http://schemas.openxmlformats.org/officeDocument/2006/relationships/tags" Target="../tags/tag23.xml"/><Relationship Id="rId4" Type="http://schemas.openxmlformats.org/officeDocument/2006/relationships/image" Target="../media/image1.tiff"/></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26.xml"/><Relationship Id="rId1" Type="http://schemas.openxmlformats.org/officeDocument/2006/relationships/tags" Target="../tags/tag25.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9.xml"/><Relationship Id="rId1" Type="http://schemas.openxmlformats.org/officeDocument/2006/relationships/tags" Target="../tags/tag8.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16.xml"/><Relationship Id="rId1" Type="http://schemas.openxmlformats.org/officeDocument/2006/relationships/tags" Target="../tags/tag15.xml"/><Relationship Id="rId4" Type="http://schemas.openxmlformats.org/officeDocument/2006/relationships/image" Target="../media/image1.tiff"/></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3_Title Slide">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E15E921F-37C4-9A4A-A306-91EB2DCEE060}"/>
              </a:ext>
            </a:extLst>
          </p:cNvPr>
          <p:cNvSpPr/>
          <p:nvPr userDrawn="1"/>
        </p:nvSpPr>
        <p:spPr bwMode="gray">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257314"/>
              <a:gd name="connsiteY0" fmla="*/ 0 h 6858000"/>
              <a:gd name="connsiteX1" fmla="*/ 12192000 w 12257314"/>
              <a:gd name="connsiteY1" fmla="*/ 0 h 6858000"/>
              <a:gd name="connsiteX2" fmla="*/ 12257314 w 12257314"/>
              <a:gd name="connsiteY2" fmla="*/ 3265715 h 6858000"/>
              <a:gd name="connsiteX3" fmla="*/ 0 w 12257314"/>
              <a:gd name="connsiteY3" fmla="*/ 6858000 h 6858000"/>
              <a:gd name="connsiteX4" fmla="*/ 0 w 12257314"/>
              <a:gd name="connsiteY4" fmla="*/ 0 h 6858000"/>
              <a:gd name="connsiteX0" fmla="*/ 0 w 12273643"/>
              <a:gd name="connsiteY0" fmla="*/ 0 h 6858000"/>
              <a:gd name="connsiteX1" fmla="*/ 12192000 w 12273643"/>
              <a:gd name="connsiteY1" fmla="*/ 0 h 6858000"/>
              <a:gd name="connsiteX2" fmla="*/ 12273643 w 12273643"/>
              <a:gd name="connsiteY2" fmla="*/ 1632858 h 6858000"/>
              <a:gd name="connsiteX3" fmla="*/ 0 w 12273643"/>
              <a:gd name="connsiteY3" fmla="*/ 6858000 h 6858000"/>
              <a:gd name="connsiteX4" fmla="*/ 0 w 12273643"/>
              <a:gd name="connsiteY4" fmla="*/ 0 h 6858000"/>
              <a:gd name="connsiteX0" fmla="*/ 0 w 12192000"/>
              <a:gd name="connsiteY0" fmla="*/ 0 h 6858000"/>
              <a:gd name="connsiteX1" fmla="*/ 12192000 w 12192000"/>
              <a:gd name="connsiteY1" fmla="*/ 0 h 6858000"/>
              <a:gd name="connsiteX2" fmla="*/ 12192000 w 12192000"/>
              <a:gd name="connsiteY2" fmla="*/ 2400301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12192000 w 12192000"/>
              <a:gd name="connsiteY2" fmla="*/ 2367644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12192000" y="2367644"/>
                </a:lnTo>
                <a:lnTo>
                  <a:pt x="0" y="6858000"/>
                </a:lnTo>
                <a:lnTo>
                  <a:pt x="0" y="0"/>
                </a:lnTo>
                <a:close/>
              </a:path>
            </a:pathLst>
          </a:custGeom>
          <a:gradFill>
            <a:gsLst>
              <a:gs pos="0">
                <a:srgbClr val="307AAD"/>
              </a:gs>
              <a:gs pos="98000">
                <a:srgbClr val="307AAD">
                  <a:alpha val="85000"/>
                </a:srgbClr>
              </a:gs>
            </a:gsLst>
            <a:lin ang="0" scaled="1"/>
          </a:gradFill>
          <a:ln w="9525">
            <a:noFill/>
          </a:ln>
          <a:effectLst>
            <a:outerShdw blurRad="508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en-US" sz="1600" dirty="0">
              <a:solidFill>
                <a:srgbClr val="000000"/>
              </a:solidFill>
            </a:endParaRPr>
          </a:p>
        </p:txBody>
      </p:sp>
      <p:sp>
        <p:nvSpPr>
          <p:cNvPr id="2" name="Title"/>
          <p:cNvSpPr>
            <a:spLocks noGrp="1"/>
          </p:cNvSpPr>
          <p:nvPr userDrawn="1">
            <p:ph type="ctrTitle" hasCustomPrompt="1"/>
            <p:custDataLst>
              <p:tags r:id="rId1"/>
            </p:custDataLst>
          </p:nvPr>
        </p:nvSpPr>
        <p:spPr>
          <a:xfrm>
            <a:off x="914400" y="1325880"/>
            <a:ext cx="10363200" cy="1270363"/>
          </a:xfrm>
        </p:spPr>
        <p:txBody>
          <a:bodyPr lIns="128016" tIns="64008" rIns="128016" bIns="64008" anchor="b" anchorCtr="0">
            <a:normAutofit/>
          </a:bodyPr>
          <a:lstStyle>
            <a:lvl1pPr algn="l">
              <a:spcBef>
                <a:spcPct val="0"/>
              </a:spcBef>
              <a:defRPr sz="6000" b="1" i="0">
                <a:solidFill>
                  <a:schemeClr val="bg1"/>
                </a:solidFill>
                <a:latin typeface="+mj-lt"/>
              </a:defRPr>
            </a:lvl1pPr>
          </a:lstStyle>
          <a:p>
            <a:r>
              <a:rPr lang="en-US" dirty="0"/>
              <a:t>Click to add title</a:t>
            </a:r>
          </a:p>
        </p:txBody>
      </p:sp>
      <p:sp>
        <p:nvSpPr>
          <p:cNvPr id="6" name="btfpLayoutConfig" hidden="1"/>
          <p:cNvSpPr txBox="1"/>
          <p:nvPr userDrawn="1">
            <p:custDataLst>
              <p:tags r:id="rId2"/>
            </p:custDataLst>
          </p:nvPr>
        </p:nvSpPr>
        <p:spPr>
          <a:xfrm>
            <a:off x="12701" y="12700"/>
            <a:ext cx="611312" cy="88092"/>
          </a:xfrm>
          <a:prstGeom prst="rect">
            <a:avLst/>
          </a:prstGeom>
          <a:noFill/>
        </p:spPr>
        <p:txBody>
          <a:bodyPr vert="horz" wrap="none" lIns="36000" tIns="36000" rIns="36000" bIns="36000" rtlCol="0">
            <a:spAutoFit/>
          </a:bodyPr>
          <a:lstStyle/>
          <a:p>
            <a:pPr marL="177786" indent="-177786" defTabSz="711143">
              <a:spcBef>
                <a:spcPts val="1200"/>
              </a:spcBef>
              <a:buFontTx/>
              <a:buChar char="•"/>
            </a:pPr>
            <a:r>
              <a:rPr lang="en-US" sz="100">
                <a:solidFill>
                  <a:srgbClr val="FFFFFF">
                    <a:alpha val="0"/>
                  </a:srgbClr>
                </a:solidFill>
              </a:rPr>
              <a:t>overall_0_131468226384557565 columns_1_131468226384557565 </a:t>
            </a:r>
          </a:p>
        </p:txBody>
      </p:sp>
      <p:pic>
        <p:nvPicPr>
          <p:cNvPr id="11" name="Picture 10">
            <a:extLst>
              <a:ext uri="{FF2B5EF4-FFF2-40B4-BE49-F238E27FC236}">
                <a16:creationId xmlns:a16="http://schemas.microsoft.com/office/drawing/2014/main" id="{39560BEA-979F-F240-B6EA-3390DC021418}"/>
              </a:ext>
            </a:extLst>
          </p:cNvPr>
          <p:cNvPicPr>
            <a:picLocks noChangeAspect="1"/>
          </p:cNvPicPr>
          <p:nvPr userDrawn="1"/>
        </p:nvPicPr>
        <p:blipFill>
          <a:blip r:embed="rId4"/>
          <a:stretch>
            <a:fillRect/>
          </a:stretch>
        </p:blipFill>
        <p:spPr>
          <a:xfrm>
            <a:off x="8295003" y="5460574"/>
            <a:ext cx="3368631" cy="984676"/>
          </a:xfrm>
          <a:prstGeom prst="rect">
            <a:avLst/>
          </a:prstGeom>
        </p:spPr>
      </p:pic>
      <p:sp>
        <p:nvSpPr>
          <p:cNvPr id="19" name="Text Placeholder 18">
            <a:extLst>
              <a:ext uri="{FF2B5EF4-FFF2-40B4-BE49-F238E27FC236}">
                <a16:creationId xmlns:a16="http://schemas.microsoft.com/office/drawing/2014/main" id="{9F000818-D6C4-B44B-BB04-824A1FA0F648}"/>
              </a:ext>
            </a:extLst>
          </p:cNvPr>
          <p:cNvSpPr>
            <a:spLocks noGrp="1"/>
          </p:cNvSpPr>
          <p:nvPr>
            <p:ph type="body" sz="quarter" idx="10"/>
          </p:nvPr>
        </p:nvSpPr>
        <p:spPr>
          <a:xfrm>
            <a:off x="914400" y="2595563"/>
            <a:ext cx="7050088" cy="1355725"/>
          </a:xfrm>
        </p:spPr>
        <p:txBody>
          <a:bodyPr>
            <a:noAutofit/>
          </a:bodyPr>
          <a:lstStyle>
            <a:lvl1pPr>
              <a:defRPr sz="2400" b="0" i="0">
                <a:solidFill>
                  <a:schemeClr val="bg1"/>
                </a:solidFill>
                <a:latin typeface="+mj-lt"/>
              </a:defRPr>
            </a:lvl1pPr>
            <a:lvl2pPr>
              <a:defRPr sz="2400" b="0" i="0">
                <a:solidFill>
                  <a:schemeClr val="bg1"/>
                </a:solidFill>
                <a:latin typeface="Franklin Gothic Medium" panose="020B0603020102020204" pitchFamily="34" charset="0"/>
              </a:defRPr>
            </a:lvl2pPr>
            <a:lvl3pPr>
              <a:defRPr sz="2400" b="0" i="0">
                <a:solidFill>
                  <a:schemeClr val="bg1"/>
                </a:solidFill>
                <a:latin typeface="Franklin Gothic Medium" panose="020B0603020102020204" pitchFamily="34" charset="0"/>
              </a:defRPr>
            </a:lvl3pPr>
            <a:lvl4pPr>
              <a:defRPr sz="2400" b="0" i="0">
                <a:solidFill>
                  <a:schemeClr val="bg1"/>
                </a:solidFill>
                <a:latin typeface="Franklin Gothic Medium" panose="020B0603020102020204" pitchFamily="34" charset="0"/>
              </a:defRPr>
            </a:lvl4pPr>
            <a:lvl5pPr>
              <a:defRPr sz="2400" b="0" i="0">
                <a:solidFill>
                  <a:schemeClr val="bg1"/>
                </a:solidFill>
                <a:latin typeface="Franklin Gothic Medium" panose="020B0603020102020204" pitchFamily="34" charset="0"/>
              </a:defRPr>
            </a:lvl5pPr>
          </a:lstStyle>
          <a:p>
            <a:pPr lvl="0"/>
            <a:r>
              <a:rPr lang="en-US" dirty="0"/>
              <a:t>Edit Master text styles</a:t>
            </a:r>
          </a:p>
        </p:txBody>
      </p:sp>
    </p:spTree>
    <p:extLst>
      <p:ext uri="{BB962C8B-B14F-4D97-AF65-F5344CB8AC3E}">
        <p14:creationId xmlns:p14="http://schemas.microsoft.com/office/powerpoint/2010/main" val="3970480647"/>
      </p:ext>
    </p:extLst>
  </p:cSld>
  <p:clrMapOvr>
    <a:masterClrMapping/>
  </p:clrMapOvr>
  <p:transition/>
  <p:timing>
    <p:tnLst>
      <p:par>
        <p:cTn id="1" dur="indefinite" restart="never" nodeType="tmRoot"/>
      </p:par>
    </p:tnLst>
  </p:timing>
  <p:extLst mod="1">
    <p:ext uri="{DCECCB84-F9BA-43D5-87BE-67443E8EF086}">
      <p15:sldGuideLst xmlns:p15="http://schemas.microsoft.com/office/powerpoint/2012/main">
        <p15:guide id="1" pos="168">
          <p15:clr>
            <a:srgbClr val="CCCCCC"/>
          </p15:clr>
        </p15:guide>
        <p15:guide id="2" pos="7512">
          <p15:clr>
            <a:srgbClr val="CCCCCC"/>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1_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F2DAE12-B695-41C0-B383-0D85BB6F3DF4}"/>
              </a:ext>
            </a:extLst>
          </p:cNvPr>
          <p:cNvSpPr>
            <a:spLocks noGrp="1"/>
          </p:cNvSpPr>
          <p:nvPr>
            <p:ph idx="1"/>
          </p:nvPr>
        </p:nvSpPr>
        <p:spPr>
          <a:xfrm>
            <a:off x="609600" y="1600200"/>
            <a:ext cx="10912928" cy="4526280"/>
          </a:xfrm>
        </p:spPr>
        <p:txBody>
          <a:bodyPr/>
          <a:lstStyle>
            <a:lvl1pPr>
              <a:defRPr b="0" i="0">
                <a:latin typeface="Times New Roman" panose="02020603050405020304" pitchFamily="18" charset="0"/>
                <a:cs typeface="Times New Roman" panose="02020603050405020304" pitchFamily="18" charset="0"/>
              </a:defRPr>
            </a:lvl1pPr>
            <a:lvl2pPr>
              <a:defRPr b="0" i="0">
                <a:latin typeface="Times New Roman" panose="02020603050405020304" pitchFamily="18" charset="0"/>
                <a:cs typeface="Times New Roman" panose="02020603050405020304" pitchFamily="18" charset="0"/>
              </a:defRPr>
            </a:lvl2pPr>
            <a:lvl3pPr>
              <a:defRPr b="0" i="0">
                <a:latin typeface="Times New Roman" panose="02020603050405020304" pitchFamily="18" charset="0"/>
                <a:cs typeface="Times New Roman" panose="02020603050405020304" pitchFamily="18" charset="0"/>
              </a:defRPr>
            </a:lvl3pPr>
            <a:lvl4pPr>
              <a:defRPr b="0" i="0">
                <a:latin typeface="Times New Roman" panose="02020603050405020304" pitchFamily="18" charset="0"/>
                <a:cs typeface="Times New Roman" panose="02020603050405020304" pitchFamily="18" charset="0"/>
              </a:defRPr>
            </a:lvl4pPr>
            <a:lvl5pPr>
              <a:defRPr b="0" i="0">
                <a:latin typeface="Times New Roman" panose="02020603050405020304" pitchFamily="18" charset="0"/>
                <a:cs typeface="Times New Roman" panose="02020603050405020304" pitchFamily="18"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39402AC3-805B-4E2A-A073-16AA6059B6C2}"/>
              </a:ext>
            </a:extLst>
          </p:cNvPr>
          <p:cNvSpPr>
            <a:spLocks noGrp="1"/>
          </p:cNvSpPr>
          <p:nvPr>
            <p:ph type="title"/>
          </p:nvPr>
        </p:nvSpPr>
        <p:spPr>
          <a:xfrm>
            <a:off x="609600" y="64008"/>
            <a:ext cx="8229600" cy="1051560"/>
          </a:xfrm>
        </p:spPr>
        <p:txBody>
          <a:bodyPr anchor="ctr"/>
          <a:lstStyle>
            <a:lvl1pPr>
              <a:defRPr b="0" i="0">
                <a:latin typeface="+mj-lt"/>
              </a:defRPr>
            </a:lvl1pPr>
          </a:lstStyle>
          <a:p>
            <a:r>
              <a:rPr lang="en-US"/>
              <a:t>Click to edit Master title style</a:t>
            </a:r>
          </a:p>
        </p:txBody>
      </p:sp>
    </p:spTree>
    <p:extLst>
      <p:ext uri="{BB962C8B-B14F-4D97-AF65-F5344CB8AC3E}">
        <p14:creationId xmlns:p14="http://schemas.microsoft.com/office/powerpoint/2010/main" val="2623608162"/>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02AC3-805B-4E2A-A073-16AA6059B6C2}"/>
              </a:ext>
            </a:extLst>
          </p:cNvPr>
          <p:cNvSpPr>
            <a:spLocks noGrp="1"/>
          </p:cNvSpPr>
          <p:nvPr>
            <p:ph type="title"/>
          </p:nvPr>
        </p:nvSpPr>
        <p:spPr>
          <a:xfrm>
            <a:off x="609600" y="64008"/>
            <a:ext cx="8229600" cy="1051560"/>
          </a:xfrm>
        </p:spPr>
        <p:txBody>
          <a:bodyPr anchor="ctr"/>
          <a:lstStyle>
            <a:lvl1pPr>
              <a:defRPr b="0" i="0">
                <a:latin typeface="+mj-lt"/>
              </a:defRPr>
            </a:lvl1pPr>
          </a:lstStyle>
          <a:p>
            <a:r>
              <a:rPr lang="en-US"/>
              <a:t>Click to edit Master title style</a:t>
            </a:r>
          </a:p>
        </p:txBody>
      </p:sp>
      <p:sp>
        <p:nvSpPr>
          <p:cNvPr id="3" name="Content Placeholder 2">
            <a:extLst>
              <a:ext uri="{FF2B5EF4-FFF2-40B4-BE49-F238E27FC236}">
                <a16:creationId xmlns:a16="http://schemas.microsoft.com/office/drawing/2014/main" id="{DF2DAE12-B695-41C0-B383-0D85BB6F3DF4}"/>
              </a:ext>
            </a:extLst>
          </p:cNvPr>
          <p:cNvSpPr>
            <a:spLocks noGrp="1"/>
          </p:cNvSpPr>
          <p:nvPr>
            <p:ph idx="1"/>
          </p:nvPr>
        </p:nvSpPr>
        <p:spPr>
          <a:xfrm>
            <a:off x="6155871" y="1600200"/>
            <a:ext cx="5366657" cy="4526280"/>
          </a:xfrm>
        </p:spPr>
        <p:txBody>
          <a:bodyPr/>
          <a:lstStyle>
            <a:lvl1pPr>
              <a:defRPr b="0" i="0">
                <a:latin typeface="Times New Roman" panose="02020603050405020304" pitchFamily="18" charset="0"/>
                <a:cs typeface="Times New Roman" panose="02020603050405020304" pitchFamily="18" charset="0"/>
              </a:defRPr>
            </a:lvl1pPr>
            <a:lvl2pPr>
              <a:defRPr b="0" i="0">
                <a:latin typeface="Times New Roman" panose="02020603050405020304" pitchFamily="18" charset="0"/>
                <a:cs typeface="Times New Roman" panose="02020603050405020304" pitchFamily="18" charset="0"/>
              </a:defRPr>
            </a:lvl2pPr>
            <a:lvl3pPr>
              <a:defRPr b="0" i="0">
                <a:latin typeface="Times New Roman" panose="02020603050405020304" pitchFamily="18" charset="0"/>
                <a:cs typeface="Times New Roman" panose="02020603050405020304" pitchFamily="18" charset="0"/>
              </a:defRPr>
            </a:lvl3pPr>
            <a:lvl4pPr>
              <a:defRPr b="0" i="0">
                <a:latin typeface="Times New Roman" panose="02020603050405020304" pitchFamily="18" charset="0"/>
                <a:cs typeface="Times New Roman" panose="02020603050405020304" pitchFamily="18" charset="0"/>
              </a:defRPr>
            </a:lvl4pPr>
            <a:lvl5pPr>
              <a:defRPr b="0" i="0">
                <a:latin typeface="Times New Roman" panose="02020603050405020304" pitchFamily="18" charset="0"/>
                <a:cs typeface="Times New Roman" panose="02020603050405020304" pitchFamily="18"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18476A7-CA12-C345-A610-ABB0549CD094}"/>
              </a:ext>
            </a:extLst>
          </p:cNvPr>
          <p:cNvSpPr>
            <a:spLocks noGrp="1"/>
          </p:cNvSpPr>
          <p:nvPr>
            <p:ph type="body" sz="quarter" idx="10"/>
          </p:nvPr>
        </p:nvSpPr>
        <p:spPr>
          <a:xfrm>
            <a:off x="609600" y="1600200"/>
            <a:ext cx="5366657" cy="452628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64196756"/>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p:cNvSpPr>
            <a:spLocks noGrp="1"/>
          </p:cNvSpPr>
          <p:nvPr>
            <p:ph type="title"/>
            <p:custDataLst>
              <p:tags r:id="rId1"/>
            </p:custDataLst>
          </p:nvPr>
        </p:nvSpPr>
        <p:spPr/>
        <p:txBody>
          <a:bodyPr/>
          <a:lstStyle/>
          <a:p>
            <a:r>
              <a:rPr lang="en-US"/>
              <a:t>Click to edit Master title style</a:t>
            </a:r>
          </a:p>
        </p:txBody>
      </p:sp>
      <p:sp>
        <p:nvSpPr>
          <p:cNvPr id="3" name="btfpLayoutConfig" hidden="1"/>
          <p:cNvSpPr txBox="1"/>
          <p:nvPr userDrawn="1">
            <p:custDataLst>
              <p:tags r:id="rId2"/>
            </p:custDataLst>
          </p:nvPr>
        </p:nvSpPr>
        <p:spPr bwMode="gray">
          <a:xfrm>
            <a:off x="12700" y="12700"/>
            <a:ext cx="8890000" cy="88092"/>
          </a:xfrm>
          <a:prstGeom prst="rect">
            <a:avLst/>
          </a:prstGeom>
          <a:noFill/>
        </p:spPr>
        <p:txBody>
          <a:bodyPr vert="horz" wrap="square" lIns="36000" tIns="36000" rIns="36000" bIns="36000" rtlCol="0">
            <a:spAutoFit/>
          </a:bodyPr>
          <a:lstStyle/>
          <a:p>
            <a:pPr defTabSz="711143">
              <a:spcBef>
                <a:spcPts val="1200"/>
              </a:spcBef>
            </a:pPr>
            <a:r>
              <a:rPr lang="en-US" sz="100">
                <a:solidFill>
                  <a:srgbClr val="FFFFFF">
                    <a:alpha val="0"/>
                  </a:srgbClr>
                </a:solidFill>
              </a:rPr>
              <a:t>overall_0_131959414918610113 columns_1_131959414918610113 </a:t>
            </a:r>
          </a:p>
        </p:txBody>
      </p:sp>
    </p:spTree>
    <p:extLst>
      <p:ext uri="{BB962C8B-B14F-4D97-AF65-F5344CB8AC3E}">
        <p14:creationId xmlns:p14="http://schemas.microsoft.com/office/powerpoint/2010/main" val="1284111962"/>
      </p:ext>
    </p:extLst>
  </p:cSld>
  <p:clrMapOvr>
    <a:masterClrMapping/>
  </p:clrMapOvr>
  <p:transition/>
  <p:timing>
    <p:tnLst>
      <p:par>
        <p:cTn id="1" dur="indefinite" restart="never" nodeType="tmRoot"/>
      </p:par>
    </p:tnLst>
  </p:timing>
  <p:extLst mod="1">
    <p:ext uri="{DCECCB84-F9BA-43D5-87BE-67443E8EF086}">
      <p15:sldGuideLst xmlns:p15="http://schemas.microsoft.com/office/powerpoint/2012/main">
        <p15:guide id="1" pos="168">
          <p15:clr>
            <a:srgbClr val="CCCCCC"/>
          </p15:clr>
        </p15:guide>
        <p15:guide id="2" pos="7512">
          <p15:clr>
            <a:srgbClr val="CCCCCC"/>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78882A5-1177-4245-B002-A0D960622A2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08929" y="6339539"/>
            <a:ext cx="1368124" cy="404253"/>
          </a:xfrm>
          <a:prstGeom prst="rect">
            <a:avLst/>
          </a:prstGeom>
        </p:spPr>
      </p:pic>
      <p:sp>
        <p:nvSpPr>
          <p:cNvPr id="4" name="Text Placeholder 3">
            <a:extLst>
              <a:ext uri="{FF2B5EF4-FFF2-40B4-BE49-F238E27FC236}">
                <a16:creationId xmlns:a16="http://schemas.microsoft.com/office/drawing/2014/main" id="{17B2D0C5-DA42-254F-AC9D-EEE6C722D5E1}"/>
              </a:ext>
            </a:extLst>
          </p:cNvPr>
          <p:cNvSpPr>
            <a:spLocks noGrp="1"/>
          </p:cNvSpPr>
          <p:nvPr>
            <p:ph type="body" sz="quarter" idx="10"/>
          </p:nvPr>
        </p:nvSpPr>
        <p:spPr>
          <a:xfrm>
            <a:off x="612648" y="690664"/>
            <a:ext cx="8246007" cy="5476672"/>
          </a:xfrm>
        </p:spPr>
        <p:txBody>
          <a:bodyPr anchor="ctr">
            <a:normAutofit/>
          </a:bodyPr>
          <a:lstStyle>
            <a:lvl1pPr>
              <a:defRPr sz="4400" b="1" i="0">
                <a:solidFill>
                  <a:schemeClr val="bg1"/>
                </a:solidFill>
                <a:latin typeface="+mj-lt"/>
              </a:defRPr>
            </a:lvl1pPr>
            <a:lvl2pPr>
              <a:defRPr sz="4400" b="1" i="0">
                <a:solidFill>
                  <a:schemeClr val="bg1"/>
                </a:solidFill>
                <a:latin typeface="+mj-lt"/>
              </a:defRPr>
            </a:lvl2pPr>
            <a:lvl3pPr>
              <a:defRPr sz="4400" b="1" i="0">
                <a:solidFill>
                  <a:schemeClr val="bg1"/>
                </a:solidFill>
                <a:latin typeface="+mj-lt"/>
              </a:defRPr>
            </a:lvl3pPr>
            <a:lvl4pPr>
              <a:defRPr sz="4400" b="1" i="0">
                <a:solidFill>
                  <a:schemeClr val="bg1"/>
                </a:solidFill>
                <a:latin typeface="+mj-lt"/>
              </a:defRPr>
            </a:lvl4pPr>
            <a:lvl5pPr>
              <a:defRPr sz="4400" b="1" i="0">
                <a:solidFill>
                  <a:schemeClr val="bg1"/>
                </a:solidFill>
                <a:latin typeface="+mj-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56414801"/>
      </p:ext>
    </p:extLst>
  </p:cSld>
  <p:clrMapOvr>
    <a:masterClrMapping/>
  </p:clrMapOvr>
  <p:transition/>
  <p:timing>
    <p:tnLst>
      <p:par>
        <p:cTn id="1" dur="indefinite" restart="never" nodeType="tmRoot"/>
      </p:par>
    </p:tnLst>
  </p:timing>
  <p:extLst mod="1">
    <p:ext uri="{DCECCB84-F9BA-43D5-87BE-67443E8EF086}">
      <p15:sldGuideLst xmlns:p15="http://schemas.microsoft.com/office/powerpoint/2012/main">
        <p15:guide id="1" pos="168">
          <p15:clr>
            <a:srgbClr val="CCCCCC"/>
          </p15:clr>
        </p15:guide>
        <p15:guide id="2" pos="7512">
          <p15:clr>
            <a:srgbClr val="CCCCCC"/>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blank" preserve="1">
  <p:cSld name="8_Blank">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D3A9EBA-0F61-F847-8EDD-CE349804300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08929" y="6339539"/>
            <a:ext cx="1368124" cy="404253"/>
          </a:xfrm>
          <a:prstGeom prst="rect">
            <a:avLst/>
          </a:prstGeom>
        </p:spPr>
      </p:pic>
      <p:sp>
        <p:nvSpPr>
          <p:cNvPr id="4" name="Rectangle 3">
            <a:extLst>
              <a:ext uri="{FF2B5EF4-FFF2-40B4-BE49-F238E27FC236}">
                <a16:creationId xmlns:a16="http://schemas.microsoft.com/office/drawing/2014/main" id="{A9E0BA94-5302-E744-8895-5CD61EC9B2DA}"/>
              </a:ext>
            </a:extLst>
          </p:cNvPr>
          <p:cNvSpPr/>
          <p:nvPr userDrawn="1"/>
        </p:nvSpPr>
        <p:spPr bwMode="gray">
          <a:xfrm>
            <a:off x="6777547" y="751889"/>
            <a:ext cx="4722746" cy="5145635"/>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r>
              <a:rPr lang="en-US" sz="2800" b="1" i="1" dirty="0">
                <a:solidFill>
                  <a:srgbClr val="6C7379"/>
                </a:solidFill>
              </a:rPr>
              <a:t>To create healthier</a:t>
            </a:r>
            <a:br>
              <a:rPr lang="en-US" sz="2800" b="1" i="1" dirty="0">
                <a:solidFill>
                  <a:srgbClr val="6C7379"/>
                </a:solidFill>
              </a:rPr>
            </a:br>
            <a:r>
              <a:rPr lang="en-US" sz="2800" b="1" i="1" dirty="0">
                <a:solidFill>
                  <a:srgbClr val="6C7379"/>
                </a:solidFill>
              </a:rPr>
              <a:t>communities, now and</a:t>
            </a:r>
            <a:br>
              <a:rPr lang="en-US" sz="2800" b="1" i="1" dirty="0">
                <a:solidFill>
                  <a:srgbClr val="6C7379"/>
                </a:solidFill>
              </a:rPr>
            </a:br>
            <a:r>
              <a:rPr lang="en-US" sz="2800" b="1" i="1" dirty="0">
                <a:solidFill>
                  <a:srgbClr val="6C7379"/>
                </a:solidFill>
              </a:rPr>
              <a:t>for generations to come.</a:t>
            </a:r>
            <a:endParaRPr lang="en-US" sz="2400" i="1" dirty="0">
              <a:solidFill>
                <a:srgbClr val="6C7379"/>
              </a:solidFill>
            </a:endParaRPr>
          </a:p>
        </p:txBody>
      </p:sp>
      <p:sp>
        <p:nvSpPr>
          <p:cNvPr id="5" name="Rectangle 4">
            <a:extLst>
              <a:ext uri="{FF2B5EF4-FFF2-40B4-BE49-F238E27FC236}">
                <a16:creationId xmlns:a16="http://schemas.microsoft.com/office/drawing/2014/main" id="{8EA3D1B1-D76E-9E48-852A-B5D68063598F}"/>
              </a:ext>
            </a:extLst>
          </p:cNvPr>
          <p:cNvSpPr/>
          <p:nvPr userDrawn="1"/>
        </p:nvSpPr>
        <p:spPr bwMode="gray">
          <a:xfrm>
            <a:off x="929641" y="751890"/>
            <a:ext cx="4722745" cy="5145635"/>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r>
              <a:rPr lang="en-US" sz="2800" b="1" i="1" dirty="0">
                <a:solidFill>
                  <a:srgbClr val="6C7379"/>
                </a:solidFill>
              </a:rPr>
              <a:t>Memorial Hermann </a:t>
            </a:r>
            <a:br>
              <a:rPr lang="en-US" sz="2800" b="1" i="1" dirty="0">
                <a:solidFill>
                  <a:srgbClr val="6C7379"/>
                </a:solidFill>
              </a:rPr>
            </a:br>
            <a:r>
              <a:rPr lang="en-US" sz="2800" b="1" i="1" dirty="0">
                <a:solidFill>
                  <a:srgbClr val="6C7379"/>
                </a:solidFill>
              </a:rPr>
              <a:t>Health System is a </a:t>
            </a:r>
            <a:br>
              <a:rPr lang="en-US" sz="2800" b="1" i="1" dirty="0">
                <a:solidFill>
                  <a:srgbClr val="6C7379"/>
                </a:solidFill>
              </a:rPr>
            </a:br>
            <a:r>
              <a:rPr lang="en-US" sz="2800" b="1" i="1" dirty="0">
                <a:solidFill>
                  <a:srgbClr val="6C7379"/>
                </a:solidFill>
              </a:rPr>
              <a:t>nonprofit, values-driven, community-owned </a:t>
            </a:r>
            <a:br>
              <a:rPr lang="en-US" sz="2800" b="1" i="1" dirty="0">
                <a:solidFill>
                  <a:srgbClr val="6C7379"/>
                </a:solidFill>
              </a:rPr>
            </a:br>
            <a:r>
              <a:rPr lang="en-US" sz="2800" b="1" i="1" dirty="0">
                <a:solidFill>
                  <a:srgbClr val="6C7379"/>
                </a:solidFill>
              </a:rPr>
              <a:t>health system dedicated </a:t>
            </a:r>
            <a:br>
              <a:rPr lang="en-US" sz="2800" b="1" i="1" dirty="0">
                <a:solidFill>
                  <a:srgbClr val="6C7379"/>
                </a:solidFill>
              </a:rPr>
            </a:br>
            <a:r>
              <a:rPr lang="en-US" sz="2800" b="1" i="1" dirty="0">
                <a:solidFill>
                  <a:srgbClr val="6C7379"/>
                </a:solidFill>
              </a:rPr>
              <a:t>to improving health.</a:t>
            </a:r>
            <a:endParaRPr lang="en-US" sz="2400" i="1" dirty="0">
              <a:solidFill>
                <a:srgbClr val="6C7379"/>
              </a:solidFill>
            </a:endParaRPr>
          </a:p>
        </p:txBody>
      </p:sp>
      <p:sp>
        <p:nvSpPr>
          <p:cNvPr id="6" name="Rectangle 5">
            <a:extLst>
              <a:ext uri="{FF2B5EF4-FFF2-40B4-BE49-F238E27FC236}">
                <a16:creationId xmlns:a16="http://schemas.microsoft.com/office/drawing/2014/main" id="{E0FA2F83-B365-DE49-97B1-4D66DD96DECD}"/>
              </a:ext>
            </a:extLst>
          </p:cNvPr>
          <p:cNvSpPr/>
          <p:nvPr userDrawn="1"/>
        </p:nvSpPr>
        <p:spPr bwMode="gray">
          <a:xfrm>
            <a:off x="8057832" y="1134110"/>
            <a:ext cx="2162175" cy="589280"/>
          </a:xfrm>
          <a:prstGeom prst="rect">
            <a:avLst/>
          </a:prstGeom>
          <a:no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r>
              <a:rPr lang="en-US" sz="1600" spc="300" dirty="0">
                <a:solidFill>
                  <a:srgbClr val="F6A900"/>
                </a:solidFill>
                <a:latin typeface="Franklin Gothic Medium" panose="020B0603020102020204"/>
              </a:rPr>
              <a:t>OUR VISION</a:t>
            </a:r>
          </a:p>
        </p:txBody>
      </p:sp>
      <p:sp>
        <p:nvSpPr>
          <p:cNvPr id="9" name="Rectangle 8">
            <a:extLst>
              <a:ext uri="{FF2B5EF4-FFF2-40B4-BE49-F238E27FC236}">
                <a16:creationId xmlns:a16="http://schemas.microsoft.com/office/drawing/2014/main" id="{22A9BF62-0B0E-664C-8499-2083D79FE84F}"/>
              </a:ext>
            </a:extLst>
          </p:cNvPr>
          <p:cNvSpPr/>
          <p:nvPr userDrawn="1"/>
        </p:nvSpPr>
        <p:spPr bwMode="gray">
          <a:xfrm>
            <a:off x="2209925" y="1134110"/>
            <a:ext cx="2162175" cy="58928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r>
              <a:rPr lang="en-US" sz="1600" spc="300" dirty="0">
                <a:solidFill>
                  <a:srgbClr val="F6A900"/>
                </a:solidFill>
                <a:latin typeface="Franklin Gothic Medium" panose="020B0603020102020204"/>
              </a:rPr>
              <a:t>OUR MISSION</a:t>
            </a:r>
          </a:p>
        </p:txBody>
      </p:sp>
      <p:sp>
        <p:nvSpPr>
          <p:cNvPr id="3" name="Rectangle 2">
            <a:extLst>
              <a:ext uri="{FF2B5EF4-FFF2-40B4-BE49-F238E27FC236}">
                <a16:creationId xmlns:a16="http://schemas.microsoft.com/office/drawing/2014/main" id="{2C9E9465-5AC2-164C-8F07-0D904DD77C26}"/>
              </a:ext>
            </a:extLst>
          </p:cNvPr>
          <p:cNvSpPr/>
          <p:nvPr userDrawn="1"/>
        </p:nvSpPr>
        <p:spPr bwMode="gray">
          <a:xfrm>
            <a:off x="2953387" y="1795781"/>
            <a:ext cx="675249" cy="27432"/>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en-US" sz="1600" dirty="0">
              <a:solidFill>
                <a:srgbClr val="000000"/>
              </a:solidFill>
            </a:endParaRPr>
          </a:p>
        </p:txBody>
      </p:sp>
      <p:sp>
        <p:nvSpPr>
          <p:cNvPr id="10" name="Rectangle 9">
            <a:extLst>
              <a:ext uri="{FF2B5EF4-FFF2-40B4-BE49-F238E27FC236}">
                <a16:creationId xmlns:a16="http://schemas.microsoft.com/office/drawing/2014/main" id="{B80653FA-7931-5049-90E4-15EEA801688F}"/>
              </a:ext>
            </a:extLst>
          </p:cNvPr>
          <p:cNvSpPr/>
          <p:nvPr userDrawn="1"/>
        </p:nvSpPr>
        <p:spPr bwMode="gray">
          <a:xfrm>
            <a:off x="8801294" y="1795781"/>
            <a:ext cx="675249" cy="27432"/>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en-US" sz="1600" dirty="0">
              <a:solidFill>
                <a:srgbClr val="000000"/>
              </a:solidFill>
            </a:endParaRPr>
          </a:p>
        </p:txBody>
      </p:sp>
    </p:spTree>
    <p:extLst>
      <p:ext uri="{BB962C8B-B14F-4D97-AF65-F5344CB8AC3E}">
        <p14:creationId xmlns:p14="http://schemas.microsoft.com/office/powerpoint/2010/main" val="758485745"/>
      </p:ext>
    </p:extLst>
  </p:cSld>
  <p:clrMapOvr>
    <a:masterClrMapping/>
  </p:clrMapOvr>
  <p:transition/>
  <p:timing>
    <p:tnLst>
      <p:par>
        <p:cTn id="1" dur="indefinite" restart="never" nodeType="tmRoot"/>
      </p:par>
    </p:tnLst>
  </p:timing>
  <p:extLst mod="1">
    <p:ext uri="{DCECCB84-F9BA-43D5-87BE-67443E8EF086}">
      <p15:sldGuideLst xmlns:p15="http://schemas.microsoft.com/office/powerpoint/2012/main">
        <p15:guide id="1" pos="168">
          <p15:clr>
            <a:srgbClr val="CCCCCC"/>
          </p15:clr>
        </p15:guide>
        <p15:guide id="2" pos="7512">
          <p15:clr>
            <a:srgbClr val="CCCCCC"/>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blank" preserve="1">
  <p:cSld name="4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1AE612B-EF7B-E34B-9B33-A90E8EC676F3}"/>
              </a:ext>
            </a:extLst>
          </p:cNvPr>
          <p:cNvSpPr/>
          <p:nvPr userDrawn="1"/>
        </p:nvSpPr>
        <p:spPr bwMode="gray">
          <a:xfrm>
            <a:off x="166255" y="307571"/>
            <a:ext cx="12025745" cy="290945"/>
          </a:xfrm>
          <a:prstGeom prst="rect">
            <a:avLst/>
          </a:prstGeom>
          <a:solidFill>
            <a:srgbClr val="307AAD"/>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en-US" sz="1600" dirty="0">
              <a:solidFill>
                <a:srgbClr val="000000"/>
              </a:solidFill>
            </a:endParaRPr>
          </a:p>
        </p:txBody>
      </p:sp>
      <p:sp>
        <p:nvSpPr>
          <p:cNvPr id="3" name="Triangle 2">
            <a:extLst>
              <a:ext uri="{FF2B5EF4-FFF2-40B4-BE49-F238E27FC236}">
                <a16:creationId xmlns:a16="http://schemas.microsoft.com/office/drawing/2014/main" id="{50467B44-B10B-1A42-A177-4F9106467AA3}"/>
              </a:ext>
            </a:extLst>
          </p:cNvPr>
          <p:cNvSpPr/>
          <p:nvPr userDrawn="1"/>
        </p:nvSpPr>
        <p:spPr bwMode="gray">
          <a:xfrm rot="3111950">
            <a:off x="165158" y="600631"/>
            <a:ext cx="286867" cy="132893"/>
          </a:xfrm>
          <a:prstGeom prst="triangle">
            <a:avLst>
              <a:gd name="adj" fmla="val 36706"/>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en-US" sz="1600" dirty="0">
              <a:solidFill>
                <a:srgbClr val="000000"/>
              </a:solidFill>
            </a:endParaRPr>
          </a:p>
        </p:txBody>
      </p:sp>
      <p:sp>
        <p:nvSpPr>
          <p:cNvPr id="5" name="Rectangle 4">
            <a:extLst>
              <a:ext uri="{FF2B5EF4-FFF2-40B4-BE49-F238E27FC236}">
                <a16:creationId xmlns:a16="http://schemas.microsoft.com/office/drawing/2014/main" id="{4E831A51-5A34-854F-9291-64888F1FA790}"/>
              </a:ext>
            </a:extLst>
          </p:cNvPr>
          <p:cNvSpPr/>
          <p:nvPr userDrawn="1"/>
        </p:nvSpPr>
        <p:spPr bwMode="gray">
          <a:xfrm>
            <a:off x="329334" y="598516"/>
            <a:ext cx="11360727" cy="5658849"/>
          </a:xfrm>
          <a:prstGeom prst="rect">
            <a:avLst/>
          </a:prstGeom>
          <a:solidFill>
            <a:schemeClr val="bg1">
              <a:lumMod val="9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en-US" sz="1600" dirty="0">
              <a:solidFill>
                <a:srgbClr val="000000"/>
              </a:solidFill>
            </a:endParaRPr>
          </a:p>
        </p:txBody>
      </p:sp>
      <p:cxnSp>
        <p:nvCxnSpPr>
          <p:cNvPr id="7" name="Straight Connector 6">
            <a:extLst>
              <a:ext uri="{FF2B5EF4-FFF2-40B4-BE49-F238E27FC236}">
                <a16:creationId xmlns:a16="http://schemas.microsoft.com/office/drawing/2014/main" id="{487F10A1-6926-5D46-BE02-8BF34A4A3497}"/>
              </a:ext>
            </a:extLst>
          </p:cNvPr>
          <p:cNvCxnSpPr>
            <a:cxnSpLocks/>
          </p:cNvCxnSpPr>
          <p:nvPr userDrawn="1"/>
        </p:nvCxnSpPr>
        <p:spPr bwMode="gray">
          <a:xfrm>
            <a:off x="647271" y="1611531"/>
            <a:ext cx="2104894" cy="0"/>
          </a:xfrm>
          <a:prstGeom prst="line">
            <a:avLst/>
          </a:prstGeom>
          <a:ln w="28575">
            <a:solidFill>
              <a:srgbClr val="307AAD"/>
            </a:solidFill>
            <a:tailEnd type="none" w="med" len="lg"/>
          </a:ln>
        </p:spPr>
        <p:style>
          <a:lnRef idx="2">
            <a:schemeClr val="dk1"/>
          </a:lnRef>
          <a:fillRef idx="0">
            <a:schemeClr val="dk1"/>
          </a:fillRef>
          <a:effectRef idx="1">
            <a:schemeClr val="dk1"/>
          </a:effectRef>
          <a:fontRef idx="minor">
            <a:schemeClr val="tx1"/>
          </a:fontRef>
        </p:style>
      </p:cxnSp>
      <p:cxnSp>
        <p:nvCxnSpPr>
          <p:cNvPr id="8" name="Straight Connector 7">
            <a:extLst>
              <a:ext uri="{FF2B5EF4-FFF2-40B4-BE49-F238E27FC236}">
                <a16:creationId xmlns:a16="http://schemas.microsoft.com/office/drawing/2014/main" id="{1F1FE166-37A4-7740-8F48-B76050161668}"/>
              </a:ext>
            </a:extLst>
          </p:cNvPr>
          <p:cNvCxnSpPr>
            <a:cxnSpLocks/>
          </p:cNvCxnSpPr>
          <p:nvPr userDrawn="1"/>
        </p:nvCxnSpPr>
        <p:spPr bwMode="gray">
          <a:xfrm>
            <a:off x="2904565" y="1611531"/>
            <a:ext cx="8417556" cy="0"/>
          </a:xfrm>
          <a:prstGeom prst="line">
            <a:avLst/>
          </a:prstGeom>
          <a:ln w="28575">
            <a:solidFill>
              <a:srgbClr val="307AAD"/>
            </a:solidFill>
            <a:tailEnd type="none" w="med" len="lg"/>
          </a:ln>
        </p:spPr>
        <p:style>
          <a:lnRef idx="2">
            <a:schemeClr val="dk1"/>
          </a:lnRef>
          <a:fillRef idx="0">
            <a:schemeClr val="dk1"/>
          </a:fillRef>
          <a:effectRef idx="1">
            <a:schemeClr val="dk1"/>
          </a:effectRef>
          <a:fontRef idx="minor">
            <a:schemeClr val="tx1"/>
          </a:fontRef>
        </p:style>
      </p:cxnSp>
      <p:sp>
        <p:nvSpPr>
          <p:cNvPr id="10" name="Rectangle 9">
            <a:extLst>
              <a:ext uri="{FF2B5EF4-FFF2-40B4-BE49-F238E27FC236}">
                <a16:creationId xmlns:a16="http://schemas.microsoft.com/office/drawing/2014/main" id="{082715B8-700F-B845-B94B-0A1CF7EE6A4A}"/>
              </a:ext>
            </a:extLst>
          </p:cNvPr>
          <p:cNvSpPr/>
          <p:nvPr userDrawn="1"/>
        </p:nvSpPr>
        <p:spPr bwMode="gray">
          <a:xfrm>
            <a:off x="5" y="2072807"/>
            <a:ext cx="896471" cy="601972"/>
          </a:xfrm>
          <a:prstGeom prst="rect">
            <a:avLst/>
          </a:prstGeom>
          <a:solidFill>
            <a:srgbClr val="307AAD"/>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en-US" sz="1600" dirty="0">
              <a:solidFill>
                <a:srgbClr val="000000"/>
              </a:solidFill>
            </a:endParaRPr>
          </a:p>
        </p:txBody>
      </p:sp>
      <p:sp>
        <p:nvSpPr>
          <p:cNvPr id="11" name="Rectangle 10">
            <a:extLst>
              <a:ext uri="{FF2B5EF4-FFF2-40B4-BE49-F238E27FC236}">
                <a16:creationId xmlns:a16="http://schemas.microsoft.com/office/drawing/2014/main" id="{F10074F9-3F1E-684F-A99E-5C1CD43C23AE}"/>
              </a:ext>
            </a:extLst>
          </p:cNvPr>
          <p:cNvSpPr/>
          <p:nvPr userDrawn="1"/>
        </p:nvSpPr>
        <p:spPr bwMode="gray">
          <a:xfrm>
            <a:off x="4" y="2735536"/>
            <a:ext cx="896471" cy="601972"/>
          </a:xfrm>
          <a:prstGeom prst="rect">
            <a:avLst/>
          </a:prstGeom>
          <a:solidFill>
            <a:srgbClr val="307AAD"/>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en-US" sz="1600" dirty="0">
              <a:solidFill>
                <a:srgbClr val="000000"/>
              </a:solidFill>
            </a:endParaRPr>
          </a:p>
        </p:txBody>
      </p:sp>
      <p:sp>
        <p:nvSpPr>
          <p:cNvPr id="12" name="Rectangle 11">
            <a:extLst>
              <a:ext uri="{FF2B5EF4-FFF2-40B4-BE49-F238E27FC236}">
                <a16:creationId xmlns:a16="http://schemas.microsoft.com/office/drawing/2014/main" id="{B43D731F-AF1D-0742-9279-1DAAD66409B2}"/>
              </a:ext>
            </a:extLst>
          </p:cNvPr>
          <p:cNvSpPr/>
          <p:nvPr userDrawn="1"/>
        </p:nvSpPr>
        <p:spPr bwMode="gray">
          <a:xfrm>
            <a:off x="1" y="3398265"/>
            <a:ext cx="896471" cy="601972"/>
          </a:xfrm>
          <a:prstGeom prst="rect">
            <a:avLst/>
          </a:prstGeom>
          <a:solidFill>
            <a:srgbClr val="307AAD"/>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en-US" sz="1600" dirty="0">
              <a:solidFill>
                <a:srgbClr val="000000"/>
              </a:solidFill>
            </a:endParaRPr>
          </a:p>
        </p:txBody>
      </p:sp>
      <p:sp>
        <p:nvSpPr>
          <p:cNvPr id="13" name="Rectangle 12">
            <a:extLst>
              <a:ext uri="{FF2B5EF4-FFF2-40B4-BE49-F238E27FC236}">
                <a16:creationId xmlns:a16="http://schemas.microsoft.com/office/drawing/2014/main" id="{62674D0E-5FEF-5040-A818-E8AB3907BBC0}"/>
              </a:ext>
            </a:extLst>
          </p:cNvPr>
          <p:cNvSpPr/>
          <p:nvPr userDrawn="1"/>
        </p:nvSpPr>
        <p:spPr bwMode="gray">
          <a:xfrm>
            <a:off x="0" y="4060994"/>
            <a:ext cx="896471" cy="601972"/>
          </a:xfrm>
          <a:prstGeom prst="rect">
            <a:avLst/>
          </a:prstGeom>
          <a:solidFill>
            <a:srgbClr val="307AAD"/>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en-US" sz="1600" dirty="0">
              <a:solidFill>
                <a:srgbClr val="000000"/>
              </a:solidFill>
            </a:endParaRPr>
          </a:p>
        </p:txBody>
      </p:sp>
      <p:sp>
        <p:nvSpPr>
          <p:cNvPr id="14" name="Rectangle 13">
            <a:extLst>
              <a:ext uri="{FF2B5EF4-FFF2-40B4-BE49-F238E27FC236}">
                <a16:creationId xmlns:a16="http://schemas.microsoft.com/office/drawing/2014/main" id="{EA5FF223-75E4-7648-A39C-B8197868CDDE}"/>
              </a:ext>
            </a:extLst>
          </p:cNvPr>
          <p:cNvSpPr/>
          <p:nvPr userDrawn="1"/>
        </p:nvSpPr>
        <p:spPr bwMode="gray">
          <a:xfrm>
            <a:off x="-1" y="4723723"/>
            <a:ext cx="896471" cy="601972"/>
          </a:xfrm>
          <a:prstGeom prst="rect">
            <a:avLst/>
          </a:prstGeom>
          <a:solidFill>
            <a:srgbClr val="307AAD"/>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en-US" sz="1600" dirty="0">
              <a:solidFill>
                <a:srgbClr val="000000"/>
              </a:solidFill>
            </a:endParaRPr>
          </a:p>
        </p:txBody>
      </p:sp>
      <p:sp>
        <p:nvSpPr>
          <p:cNvPr id="15" name="Rectangle 14">
            <a:extLst>
              <a:ext uri="{FF2B5EF4-FFF2-40B4-BE49-F238E27FC236}">
                <a16:creationId xmlns:a16="http://schemas.microsoft.com/office/drawing/2014/main" id="{97DC6D7F-9638-AC41-B1AD-7BC08001FBA6}"/>
              </a:ext>
            </a:extLst>
          </p:cNvPr>
          <p:cNvSpPr/>
          <p:nvPr userDrawn="1"/>
        </p:nvSpPr>
        <p:spPr bwMode="gray">
          <a:xfrm>
            <a:off x="0" y="5386452"/>
            <a:ext cx="913409" cy="601972"/>
          </a:xfrm>
          <a:prstGeom prst="rect">
            <a:avLst/>
          </a:prstGeom>
          <a:solidFill>
            <a:srgbClr val="307AAD"/>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en-US" sz="1600" dirty="0">
              <a:solidFill>
                <a:srgbClr val="000000"/>
              </a:solidFill>
            </a:endParaRPr>
          </a:p>
        </p:txBody>
      </p:sp>
      <p:sp>
        <p:nvSpPr>
          <p:cNvPr id="16" name="TextBox 15">
            <a:extLst>
              <a:ext uri="{FF2B5EF4-FFF2-40B4-BE49-F238E27FC236}">
                <a16:creationId xmlns:a16="http://schemas.microsoft.com/office/drawing/2014/main" id="{E6C0B421-047E-5D4C-95CD-D66BFD26EF43}"/>
              </a:ext>
            </a:extLst>
          </p:cNvPr>
          <p:cNvSpPr txBox="1"/>
          <p:nvPr userDrawn="1"/>
        </p:nvSpPr>
        <p:spPr bwMode="gray">
          <a:xfrm>
            <a:off x="647271" y="856786"/>
            <a:ext cx="10674850" cy="490125"/>
          </a:xfrm>
          <a:prstGeom prst="rect">
            <a:avLst/>
          </a:prstGeom>
          <a:noFill/>
        </p:spPr>
        <p:txBody>
          <a:bodyPr wrap="square" lIns="36000" tIns="36000" rIns="36000" bIns="36000" rtlCol="0">
            <a:spAutoFit/>
          </a:bodyPr>
          <a:lstStyle/>
          <a:p>
            <a:pPr algn="ctr">
              <a:lnSpc>
                <a:spcPts val="1700"/>
              </a:lnSpc>
            </a:pPr>
            <a:r>
              <a:rPr lang="en-US" sz="1200" dirty="0">
                <a:solidFill>
                  <a:srgbClr val="6C7379"/>
                </a:solidFill>
                <a:latin typeface="Times New Roman" panose="02020603050405020304" pitchFamily="18" charset="0"/>
                <a:cs typeface="Times New Roman" panose="02020603050405020304" pitchFamily="18" charset="0"/>
              </a:rPr>
              <a:t>Memorial Hermann operates under a set of strategic imperatives represented by the acronym HEALTH.</a:t>
            </a:r>
            <a:br>
              <a:rPr lang="en-US" sz="1200" dirty="0">
                <a:solidFill>
                  <a:srgbClr val="6C7379"/>
                </a:solidFill>
                <a:latin typeface="Times New Roman" panose="02020603050405020304" pitchFamily="18" charset="0"/>
                <a:cs typeface="Times New Roman" panose="02020603050405020304" pitchFamily="18" charset="0"/>
              </a:rPr>
            </a:br>
            <a:r>
              <a:rPr lang="en-US" sz="1200" dirty="0">
                <a:solidFill>
                  <a:srgbClr val="6C7379"/>
                </a:solidFill>
                <a:latin typeface="Times New Roman" panose="02020603050405020304" pitchFamily="18" charset="0"/>
                <a:cs typeface="Times New Roman" panose="02020603050405020304" pitchFamily="18" charset="0"/>
              </a:rPr>
              <a:t>This strategic framework is in support of the mission and vision of the organization.</a:t>
            </a:r>
            <a:endParaRPr lang="en-US" sz="1400" dirty="0">
              <a:solidFill>
                <a:srgbClr val="000000"/>
              </a:solidFill>
            </a:endParaRPr>
          </a:p>
        </p:txBody>
      </p:sp>
      <p:sp>
        <p:nvSpPr>
          <p:cNvPr id="17" name="TextBox 16">
            <a:extLst>
              <a:ext uri="{FF2B5EF4-FFF2-40B4-BE49-F238E27FC236}">
                <a16:creationId xmlns:a16="http://schemas.microsoft.com/office/drawing/2014/main" id="{62D4E531-8868-CC45-8409-27CD269B902D}"/>
              </a:ext>
            </a:extLst>
          </p:cNvPr>
          <p:cNvSpPr txBox="1"/>
          <p:nvPr userDrawn="1"/>
        </p:nvSpPr>
        <p:spPr bwMode="gray">
          <a:xfrm>
            <a:off x="611411" y="1631574"/>
            <a:ext cx="2722652" cy="288147"/>
          </a:xfrm>
          <a:prstGeom prst="rect">
            <a:avLst/>
          </a:prstGeom>
          <a:noFill/>
        </p:spPr>
        <p:txBody>
          <a:bodyPr wrap="square" lIns="36000" tIns="36000" rIns="36000" bIns="36000" rtlCol="0">
            <a:spAutoFit/>
          </a:bodyPr>
          <a:lstStyle/>
          <a:p>
            <a:r>
              <a:rPr lang="en-US" sz="1400" b="1" i="1" dirty="0">
                <a:solidFill>
                  <a:srgbClr val="307AAD"/>
                </a:solidFill>
                <a:latin typeface="Times New Roman" panose="02020603050405020304" pitchFamily="18" charset="0"/>
                <a:cs typeface="Times New Roman" panose="02020603050405020304" pitchFamily="18" charset="0"/>
              </a:rPr>
              <a:t>HEALTH Strategy</a:t>
            </a:r>
          </a:p>
        </p:txBody>
      </p:sp>
      <p:sp>
        <p:nvSpPr>
          <p:cNvPr id="18" name="TextBox 17">
            <a:extLst>
              <a:ext uri="{FF2B5EF4-FFF2-40B4-BE49-F238E27FC236}">
                <a16:creationId xmlns:a16="http://schemas.microsoft.com/office/drawing/2014/main" id="{8C5C400C-745A-1B48-ADF2-C85DCA5089F5}"/>
              </a:ext>
            </a:extLst>
          </p:cNvPr>
          <p:cNvSpPr txBox="1"/>
          <p:nvPr userDrawn="1"/>
        </p:nvSpPr>
        <p:spPr bwMode="gray">
          <a:xfrm>
            <a:off x="2904565" y="1623227"/>
            <a:ext cx="2722652" cy="288147"/>
          </a:xfrm>
          <a:prstGeom prst="rect">
            <a:avLst/>
          </a:prstGeom>
          <a:noFill/>
        </p:spPr>
        <p:txBody>
          <a:bodyPr wrap="square" lIns="36000" tIns="36000" rIns="36000" bIns="36000" rtlCol="0">
            <a:spAutoFit/>
          </a:bodyPr>
          <a:lstStyle/>
          <a:p>
            <a:r>
              <a:rPr lang="en-US" sz="1400" b="1" i="1" dirty="0">
                <a:solidFill>
                  <a:srgbClr val="307AAD"/>
                </a:solidFill>
                <a:latin typeface="Times New Roman" panose="02020603050405020304" pitchFamily="18" charset="0"/>
                <a:cs typeface="Times New Roman" panose="02020603050405020304" pitchFamily="18" charset="0"/>
              </a:rPr>
              <a:t>Initiatives</a:t>
            </a:r>
          </a:p>
        </p:txBody>
      </p:sp>
      <p:sp>
        <p:nvSpPr>
          <p:cNvPr id="19" name="TextBox 18">
            <a:extLst>
              <a:ext uri="{FF2B5EF4-FFF2-40B4-BE49-F238E27FC236}">
                <a16:creationId xmlns:a16="http://schemas.microsoft.com/office/drawing/2014/main" id="{7624DD34-C5F6-3043-9FD4-77E966006B2F}"/>
              </a:ext>
            </a:extLst>
          </p:cNvPr>
          <p:cNvSpPr txBox="1"/>
          <p:nvPr userDrawn="1"/>
        </p:nvSpPr>
        <p:spPr bwMode="gray">
          <a:xfrm>
            <a:off x="445240" y="2055768"/>
            <a:ext cx="545477" cy="626701"/>
          </a:xfrm>
          <a:prstGeom prst="rect">
            <a:avLst/>
          </a:prstGeom>
          <a:noFill/>
        </p:spPr>
        <p:txBody>
          <a:bodyPr wrap="square" lIns="36000" tIns="36000" rIns="36000" bIns="36000" rtlCol="0">
            <a:spAutoFit/>
          </a:bodyPr>
          <a:lstStyle/>
          <a:p>
            <a:r>
              <a:rPr lang="en-US" sz="3600" b="1" dirty="0">
                <a:solidFill>
                  <a:srgbClr val="FFFFFF"/>
                </a:solidFill>
              </a:rPr>
              <a:t>H</a:t>
            </a:r>
          </a:p>
        </p:txBody>
      </p:sp>
      <p:sp>
        <p:nvSpPr>
          <p:cNvPr id="20" name="TextBox 19">
            <a:extLst>
              <a:ext uri="{FF2B5EF4-FFF2-40B4-BE49-F238E27FC236}">
                <a16:creationId xmlns:a16="http://schemas.microsoft.com/office/drawing/2014/main" id="{3F9D3C6D-B370-BE44-AE1D-D2068C570750}"/>
              </a:ext>
            </a:extLst>
          </p:cNvPr>
          <p:cNvSpPr txBox="1"/>
          <p:nvPr userDrawn="1"/>
        </p:nvSpPr>
        <p:spPr bwMode="gray">
          <a:xfrm>
            <a:off x="445241" y="2723067"/>
            <a:ext cx="545477" cy="626701"/>
          </a:xfrm>
          <a:prstGeom prst="rect">
            <a:avLst/>
          </a:prstGeom>
          <a:noFill/>
        </p:spPr>
        <p:txBody>
          <a:bodyPr wrap="square" lIns="36000" tIns="36000" rIns="36000" bIns="36000" rtlCol="0">
            <a:spAutoFit/>
          </a:bodyPr>
          <a:lstStyle/>
          <a:p>
            <a:r>
              <a:rPr lang="en-US" sz="3600" b="1" dirty="0">
                <a:solidFill>
                  <a:srgbClr val="FFFFFF"/>
                </a:solidFill>
              </a:rPr>
              <a:t>E</a:t>
            </a:r>
          </a:p>
        </p:txBody>
      </p:sp>
      <p:sp>
        <p:nvSpPr>
          <p:cNvPr id="21" name="TextBox 20">
            <a:extLst>
              <a:ext uri="{FF2B5EF4-FFF2-40B4-BE49-F238E27FC236}">
                <a16:creationId xmlns:a16="http://schemas.microsoft.com/office/drawing/2014/main" id="{3650286C-8206-DF42-8BC8-EC57A4763A62}"/>
              </a:ext>
            </a:extLst>
          </p:cNvPr>
          <p:cNvSpPr txBox="1"/>
          <p:nvPr userDrawn="1"/>
        </p:nvSpPr>
        <p:spPr bwMode="gray">
          <a:xfrm>
            <a:off x="445242" y="3385900"/>
            <a:ext cx="545477" cy="626701"/>
          </a:xfrm>
          <a:prstGeom prst="rect">
            <a:avLst/>
          </a:prstGeom>
          <a:noFill/>
        </p:spPr>
        <p:txBody>
          <a:bodyPr wrap="square" lIns="36000" tIns="36000" rIns="36000" bIns="36000" rtlCol="0">
            <a:spAutoFit/>
          </a:bodyPr>
          <a:lstStyle/>
          <a:p>
            <a:r>
              <a:rPr lang="en-US" sz="3600" b="1" dirty="0">
                <a:solidFill>
                  <a:srgbClr val="FFFFFF"/>
                </a:solidFill>
              </a:rPr>
              <a:t>A</a:t>
            </a:r>
          </a:p>
        </p:txBody>
      </p:sp>
      <p:sp>
        <p:nvSpPr>
          <p:cNvPr id="22" name="TextBox 21">
            <a:extLst>
              <a:ext uri="{FF2B5EF4-FFF2-40B4-BE49-F238E27FC236}">
                <a16:creationId xmlns:a16="http://schemas.microsoft.com/office/drawing/2014/main" id="{C765091B-8177-CF48-BF95-3FD2AB6D932C}"/>
              </a:ext>
            </a:extLst>
          </p:cNvPr>
          <p:cNvSpPr txBox="1"/>
          <p:nvPr userDrawn="1"/>
        </p:nvSpPr>
        <p:spPr bwMode="gray">
          <a:xfrm>
            <a:off x="444607" y="4048630"/>
            <a:ext cx="545477" cy="626701"/>
          </a:xfrm>
          <a:prstGeom prst="rect">
            <a:avLst/>
          </a:prstGeom>
          <a:noFill/>
        </p:spPr>
        <p:txBody>
          <a:bodyPr wrap="square" lIns="36000" tIns="36000" rIns="36000" bIns="36000" rtlCol="0">
            <a:spAutoFit/>
          </a:bodyPr>
          <a:lstStyle/>
          <a:p>
            <a:r>
              <a:rPr lang="en-US" sz="3600" b="1" dirty="0">
                <a:solidFill>
                  <a:srgbClr val="FFFFFF"/>
                </a:solidFill>
              </a:rPr>
              <a:t>L</a:t>
            </a:r>
          </a:p>
        </p:txBody>
      </p:sp>
      <p:sp>
        <p:nvSpPr>
          <p:cNvPr id="23" name="TextBox 22">
            <a:extLst>
              <a:ext uri="{FF2B5EF4-FFF2-40B4-BE49-F238E27FC236}">
                <a16:creationId xmlns:a16="http://schemas.microsoft.com/office/drawing/2014/main" id="{2349AEC7-929E-C041-9D5C-85B42D27E748}"/>
              </a:ext>
            </a:extLst>
          </p:cNvPr>
          <p:cNvSpPr txBox="1"/>
          <p:nvPr userDrawn="1"/>
        </p:nvSpPr>
        <p:spPr bwMode="gray">
          <a:xfrm>
            <a:off x="444606" y="4711358"/>
            <a:ext cx="545477" cy="626701"/>
          </a:xfrm>
          <a:prstGeom prst="rect">
            <a:avLst/>
          </a:prstGeom>
          <a:noFill/>
        </p:spPr>
        <p:txBody>
          <a:bodyPr wrap="square" lIns="36000" tIns="36000" rIns="36000" bIns="36000" rtlCol="0">
            <a:spAutoFit/>
          </a:bodyPr>
          <a:lstStyle/>
          <a:p>
            <a:r>
              <a:rPr lang="en-US" sz="3600" b="1" dirty="0">
                <a:solidFill>
                  <a:srgbClr val="FFFFFF"/>
                </a:solidFill>
              </a:rPr>
              <a:t>T</a:t>
            </a:r>
          </a:p>
        </p:txBody>
      </p:sp>
      <p:sp>
        <p:nvSpPr>
          <p:cNvPr id="24" name="TextBox 23">
            <a:extLst>
              <a:ext uri="{FF2B5EF4-FFF2-40B4-BE49-F238E27FC236}">
                <a16:creationId xmlns:a16="http://schemas.microsoft.com/office/drawing/2014/main" id="{45A5BC83-1453-7247-86BE-A85272EBE206}"/>
              </a:ext>
            </a:extLst>
          </p:cNvPr>
          <p:cNvSpPr txBox="1"/>
          <p:nvPr userDrawn="1"/>
        </p:nvSpPr>
        <p:spPr bwMode="gray">
          <a:xfrm>
            <a:off x="444606" y="5374087"/>
            <a:ext cx="545477" cy="626701"/>
          </a:xfrm>
          <a:prstGeom prst="rect">
            <a:avLst/>
          </a:prstGeom>
          <a:noFill/>
        </p:spPr>
        <p:txBody>
          <a:bodyPr wrap="square" lIns="36000" tIns="36000" rIns="36000" bIns="36000" rtlCol="0">
            <a:spAutoFit/>
          </a:bodyPr>
          <a:lstStyle/>
          <a:p>
            <a:r>
              <a:rPr lang="en-US" sz="3600" b="1" dirty="0">
                <a:solidFill>
                  <a:srgbClr val="FFFFFF"/>
                </a:solidFill>
              </a:rPr>
              <a:t>H</a:t>
            </a:r>
          </a:p>
        </p:txBody>
      </p:sp>
      <p:sp>
        <p:nvSpPr>
          <p:cNvPr id="26" name="TextBox 25">
            <a:extLst>
              <a:ext uri="{FF2B5EF4-FFF2-40B4-BE49-F238E27FC236}">
                <a16:creationId xmlns:a16="http://schemas.microsoft.com/office/drawing/2014/main" id="{8DF535AB-02B3-E747-B858-54C235BC0A79}"/>
              </a:ext>
            </a:extLst>
          </p:cNvPr>
          <p:cNvSpPr txBox="1"/>
          <p:nvPr userDrawn="1"/>
        </p:nvSpPr>
        <p:spPr bwMode="gray">
          <a:xfrm>
            <a:off x="990083" y="2134945"/>
            <a:ext cx="2138599" cy="472813"/>
          </a:xfrm>
          <a:prstGeom prst="rect">
            <a:avLst/>
          </a:prstGeom>
          <a:noFill/>
        </p:spPr>
        <p:txBody>
          <a:bodyPr wrap="square" lIns="36000" tIns="36000" rIns="36000" bIns="36000" rtlCol="0">
            <a:spAutoFit/>
          </a:bodyPr>
          <a:lstStyle/>
          <a:p>
            <a:r>
              <a:rPr lang="en-US" sz="1400" dirty="0">
                <a:solidFill>
                  <a:srgbClr val="6C7379"/>
                </a:solidFill>
                <a:latin typeface="Franklin Gothic Medium" panose="020B0603020102020204"/>
                <a:cs typeface="Times New Roman" panose="02020603050405020304" pitchFamily="18" charset="0"/>
              </a:rPr>
              <a:t>HUMANIZE</a:t>
            </a:r>
          </a:p>
          <a:p>
            <a:r>
              <a:rPr lang="en-US" sz="1200" dirty="0">
                <a:solidFill>
                  <a:srgbClr val="6C7379"/>
                </a:solidFill>
                <a:latin typeface="Franklin Gothic Medium" panose="020B0603020102020204"/>
                <a:cs typeface="Times New Roman" panose="02020603050405020304" pitchFamily="18" charset="0"/>
              </a:rPr>
              <a:t>every experience</a:t>
            </a:r>
          </a:p>
        </p:txBody>
      </p:sp>
      <p:sp>
        <p:nvSpPr>
          <p:cNvPr id="32" name="TextBox 31">
            <a:extLst>
              <a:ext uri="{FF2B5EF4-FFF2-40B4-BE49-F238E27FC236}">
                <a16:creationId xmlns:a16="http://schemas.microsoft.com/office/drawing/2014/main" id="{2A8B20F8-30D4-3D4D-B401-50C7F2E8ADD5}"/>
              </a:ext>
            </a:extLst>
          </p:cNvPr>
          <p:cNvSpPr txBox="1"/>
          <p:nvPr userDrawn="1"/>
        </p:nvSpPr>
        <p:spPr bwMode="gray">
          <a:xfrm>
            <a:off x="990083" y="2800010"/>
            <a:ext cx="2138599" cy="472813"/>
          </a:xfrm>
          <a:prstGeom prst="rect">
            <a:avLst/>
          </a:prstGeom>
          <a:noFill/>
        </p:spPr>
        <p:txBody>
          <a:bodyPr wrap="square" lIns="36000" tIns="36000" rIns="36000" bIns="36000" rtlCol="0">
            <a:spAutoFit/>
          </a:bodyPr>
          <a:lstStyle/>
          <a:p>
            <a:r>
              <a:rPr lang="en-US" sz="1400" dirty="0">
                <a:solidFill>
                  <a:srgbClr val="6C7379"/>
                </a:solidFill>
                <a:latin typeface="Franklin Gothic Medium" panose="020B0603020102020204"/>
                <a:cs typeface="Times New Roman" panose="02020603050405020304" pitchFamily="18" charset="0"/>
              </a:rPr>
              <a:t>ENSURE</a:t>
            </a:r>
          </a:p>
          <a:p>
            <a:r>
              <a:rPr lang="en-US" sz="1200" dirty="0">
                <a:solidFill>
                  <a:srgbClr val="6C7379"/>
                </a:solidFill>
                <a:latin typeface="Franklin Gothic Medium" panose="020B0603020102020204"/>
                <a:cs typeface="Times New Roman" panose="02020603050405020304" pitchFamily="18" charset="0"/>
              </a:rPr>
              <a:t>high-reliability care</a:t>
            </a:r>
          </a:p>
        </p:txBody>
      </p:sp>
      <p:sp>
        <p:nvSpPr>
          <p:cNvPr id="33" name="TextBox 32">
            <a:extLst>
              <a:ext uri="{FF2B5EF4-FFF2-40B4-BE49-F238E27FC236}">
                <a16:creationId xmlns:a16="http://schemas.microsoft.com/office/drawing/2014/main" id="{8A973B0C-3343-9845-AFE9-1D46CDB5771A}"/>
              </a:ext>
            </a:extLst>
          </p:cNvPr>
          <p:cNvSpPr txBox="1"/>
          <p:nvPr userDrawn="1"/>
        </p:nvSpPr>
        <p:spPr bwMode="gray">
          <a:xfrm>
            <a:off x="990083" y="3456996"/>
            <a:ext cx="2138599" cy="472813"/>
          </a:xfrm>
          <a:prstGeom prst="rect">
            <a:avLst/>
          </a:prstGeom>
          <a:noFill/>
        </p:spPr>
        <p:txBody>
          <a:bodyPr wrap="square" lIns="36000" tIns="36000" rIns="36000" bIns="36000" rtlCol="0">
            <a:spAutoFit/>
          </a:bodyPr>
          <a:lstStyle/>
          <a:p>
            <a:r>
              <a:rPr lang="en-US" sz="1400" dirty="0">
                <a:solidFill>
                  <a:srgbClr val="6C7379"/>
                </a:solidFill>
                <a:latin typeface="Franklin Gothic Medium" panose="020B0603020102020204"/>
                <a:cs typeface="Times New Roman" panose="02020603050405020304" pitchFamily="18" charset="0"/>
              </a:rPr>
              <a:t>ALIGN</a:t>
            </a:r>
          </a:p>
          <a:p>
            <a:r>
              <a:rPr lang="en-US" sz="1200" dirty="0">
                <a:solidFill>
                  <a:srgbClr val="6C7379"/>
                </a:solidFill>
                <a:latin typeface="Franklin Gothic Medium" panose="020B0603020102020204"/>
                <a:cs typeface="Times New Roman" panose="02020603050405020304" pitchFamily="18" charset="0"/>
              </a:rPr>
              <a:t>provider network</a:t>
            </a:r>
          </a:p>
        </p:txBody>
      </p:sp>
      <p:sp>
        <p:nvSpPr>
          <p:cNvPr id="34" name="TextBox 33">
            <a:extLst>
              <a:ext uri="{FF2B5EF4-FFF2-40B4-BE49-F238E27FC236}">
                <a16:creationId xmlns:a16="http://schemas.microsoft.com/office/drawing/2014/main" id="{6C662CCB-EC7D-AD43-9DA6-28A75B7CE162}"/>
              </a:ext>
            </a:extLst>
          </p:cNvPr>
          <p:cNvSpPr txBox="1"/>
          <p:nvPr userDrawn="1"/>
        </p:nvSpPr>
        <p:spPr bwMode="gray">
          <a:xfrm>
            <a:off x="990083" y="4127940"/>
            <a:ext cx="2138599" cy="472813"/>
          </a:xfrm>
          <a:prstGeom prst="rect">
            <a:avLst/>
          </a:prstGeom>
          <a:noFill/>
        </p:spPr>
        <p:txBody>
          <a:bodyPr wrap="square" lIns="36000" tIns="36000" rIns="36000" bIns="36000" rtlCol="0">
            <a:spAutoFit/>
          </a:bodyPr>
          <a:lstStyle/>
          <a:p>
            <a:r>
              <a:rPr lang="en-US" sz="1400" dirty="0">
                <a:solidFill>
                  <a:srgbClr val="6C7379"/>
                </a:solidFill>
                <a:latin typeface="Franklin Gothic Medium" panose="020B0603020102020204"/>
                <a:cs typeface="Times New Roman" panose="02020603050405020304" pitchFamily="18" charset="0"/>
              </a:rPr>
              <a:t>LOWER</a:t>
            </a:r>
          </a:p>
          <a:p>
            <a:r>
              <a:rPr lang="en-US" sz="1200" dirty="0">
                <a:solidFill>
                  <a:srgbClr val="6C7379"/>
                </a:solidFill>
                <a:latin typeface="Franklin Gothic Medium" panose="020B0603020102020204"/>
                <a:cs typeface="Times New Roman" panose="02020603050405020304" pitchFamily="18" charset="0"/>
              </a:rPr>
              <a:t>cost of care</a:t>
            </a:r>
          </a:p>
        </p:txBody>
      </p:sp>
      <p:sp>
        <p:nvSpPr>
          <p:cNvPr id="35" name="TextBox 34">
            <a:extLst>
              <a:ext uri="{FF2B5EF4-FFF2-40B4-BE49-F238E27FC236}">
                <a16:creationId xmlns:a16="http://schemas.microsoft.com/office/drawing/2014/main" id="{0D14D025-E907-EE46-A697-49BC31E21D1C}"/>
              </a:ext>
            </a:extLst>
          </p:cNvPr>
          <p:cNvSpPr txBox="1"/>
          <p:nvPr userDrawn="1"/>
        </p:nvSpPr>
        <p:spPr bwMode="gray">
          <a:xfrm>
            <a:off x="990083" y="4788302"/>
            <a:ext cx="2138599" cy="472813"/>
          </a:xfrm>
          <a:prstGeom prst="rect">
            <a:avLst/>
          </a:prstGeom>
          <a:noFill/>
        </p:spPr>
        <p:txBody>
          <a:bodyPr wrap="square" lIns="36000" tIns="36000" rIns="36000" bIns="36000" rtlCol="0">
            <a:spAutoFit/>
          </a:bodyPr>
          <a:lstStyle/>
          <a:p>
            <a:r>
              <a:rPr lang="en-US" sz="1400" dirty="0">
                <a:solidFill>
                  <a:srgbClr val="6C7379"/>
                </a:solidFill>
                <a:latin typeface="Franklin Gothic Medium" panose="020B0603020102020204"/>
                <a:cs typeface="Times New Roman" panose="02020603050405020304" pitchFamily="18" charset="0"/>
              </a:rPr>
              <a:t>TRANSITION</a:t>
            </a:r>
          </a:p>
          <a:p>
            <a:r>
              <a:rPr lang="en-US" sz="1200" dirty="0">
                <a:solidFill>
                  <a:srgbClr val="6C7379"/>
                </a:solidFill>
                <a:latin typeface="Franklin Gothic Medium" panose="020B0603020102020204"/>
                <a:cs typeface="Times New Roman" panose="02020603050405020304" pitchFamily="18" charset="0"/>
              </a:rPr>
              <a:t>to value</a:t>
            </a:r>
          </a:p>
        </p:txBody>
      </p:sp>
      <p:sp>
        <p:nvSpPr>
          <p:cNvPr id="36" name="TextBox 35">
            <a:extLst>
              <a:ext uri="{FF2B5EF4-FFF2-40B4-BE49-F238E27FC236}">
                <a16:creationId xmlns:a16="http://schemas.microsoft.com/office/drawing/2014/main" id="{4FCC2625-F810-004D-AF24-FB8E3404D990}"/>
              </a:ext>
            </a:extLst>
          </p:cNvPr>
          <p:cNvSpPr txBox="1"/>
          <p:nvPr userDrawn="1"/>
        </p:nvSpPr>
        <p:spPr bwMode="gray">
          <a:xfrm>
            <a:off x="990082" y="5451030"/>
            <a:ext cx="2138599" cy="472813"/>
          </a:xfrm>
          <a:prstGeom prst="rect">
            <a:avLst/>
          </a:prstGeom>
          <a:noFill/>
        </p:spPr>
        <p:txBody>
          <a:bodyPr wrap="square" lIns="36000" tIns="36000" rIns="36000" bIns="36000" rtlCol="0">
            <a:spAutoFit/>
          </a:bodyPr>
          <a:lstStyle/>
          <a:p>
            <a:r>
              <a:rPr lang="en-US" sz="1400" dirty="0">
                <a:solidFill>
                  <a:srgbClr val="6C7379"/>
                </a:solidFill>
                <a:latin typeface="Franklin Gothic Medium" panose="020B0603020102020204"/>
                <a:cs typeface="Times New Roman" panose="02020603050405020304" pitchFamily="18" charset="0"/>
              </a:rPr>
              <a:t>HARNESS</a:t>
            </a:r>
          </a:p>
          <a:p>
            <a:r>
              <a:rPr lang="en-US" sz="1200" dirty="0">
                <a:solidFill>
                  <a:srgbClr val="6C7379"/>
                </a:solidFill>
                <a:latin typeface="Franklin Gothic Medium" panose="020B0603020102020204"/>
                <a:cs typeface="Times New Roman" panose="02020603050405020304" pitchFamily="18" charset="0"/>
              </a:rPr>
              <a:t>smart growth</a:t>
            </a:r>
          </a:p>
        </p:txBody>
      </p:sp>
      <p:pic>
        <p:nvPicPr>
          <p:cNvPr id="37" name="Picture 36">
            <a:extLst>
              <a:ext uri="{FF2B5EF4-FFF2-40B4-BE49-F238E27FC236}">
                <a16:creationId xmlns:a16="http://schemas.microsoft.com/office/drawing/2014/main" id="{97CE161D-3260-9048-AFA7-9249D5A2756A}"/>
              </a:ext>
            </a:extLst>
          </p:cNvPr>
          <p:cNvPicPr>
            <a:picLocks noChangeAspect="1"/>
          </p:cNvPicPr>
          <p:nvPr userDrawn="1"/>
        </p:nvPicPr>
        <p:blipFill>
          <a:blip r:embed="rId2"/>
          <a:stretch>
            <a:fillRect/>
          </a:stretch>
        </p:blipFill>
        <p:spPr>
          <a:xfrm>
            <a:off x="10601505" y="6339539"/>
            <a:ext cx="1382972" cy="404253"/>
          </a:xfrm>
          <a:prstGeom prst="rect">
            <a:avLst/>
          </a:prstGeom>
        </p:spPr>
      </p:pic>
      <p:graphicFrame>
        <p:nvGraphicFramePr>
          <p:cNvPr id="42" name="Table 41">
            <a:extLst>
              <a:ext uri="{FF2B5EF4-FFF2-40B4-BE49-F238E27FC236}">
                <a16:creationId xmlns:a16="http://schemas.microsoft.com/office/drawing/2014/main" id="{3856284D-9395-F04A-9C9C-8D4238B1D9CD}"/>
              </a:ext>
            </a:extLst>
          </p:cNvPr>
          <p:cNvGraphicFramePr>
            <a:graphicFrameLocks noGrp="1"/>
          </p:cNvGraphicFramePr>
          <p:nvPr userDrawn="1">
            <p:extLst/>
          </p:nvPr>
        </p:nvGraphicFramePr>
        <p:xfrm>
          <a:off x="2904565" y="2055767"/>
          <a:ext cx="8423868" cy="3872619"/>
        </p:xfrm>
        <a:graphic>
          <a:graphicData uri="http://schemas.openxmlformats.org/drawingml/2006/table">
            <a:tbl>
              <a:tblPr firstRow="1" bandRow="1">
                <a:tableStyleId>{5C22544A-7EE6-4342-B048-85BDC9FD1C3A}</a:tableStyleId>
              </a:tblPr>
              <a:tblGrid>
                <a:gridCol w="2047550">
                  <a:extLst>
                    <a:ext uri="{9D8B030D-6E8A-4147-A177-3AD203B41FA5}">
                      <a16:colId xmlns:a16="http://schemas.microsoft.com/office/drawing/2014/main" val="3698888842"/>
                    </a:ext>
                  </a:extLst>
                </a:gridCol>
                <a:gridCol w="801914">
                  <a:extLst>
                    <a:ext uri="{9D8B030D-6E8A-4147-A177-3AD203B41FA5}">
                      <a16:colId xmlns:a16="http://schemas.microsoft.com/office/drawing/2014/main" val="1380970963"/>
                    </a:ext>
                  </a:extLst>
                </a:gridCol>
                <a:gridCol w="1362470">
                  <a:extLst>
                    <a:ext uri="{9D8B030D-6E8A-4147-A177-3AD203B41FA5}">
                      <a16:colId xmlns:a16="http://schemas.microsoft.com/office/drawing/2014/main" val="400027846"/>
                    </a:ext>
                  </a:extLst>
                </a:gridCol>
                <a:gridCol w="1365031">
                  <a:extLst>
                    <a:ext uri="{9D8B030D-6E8A-4147-A177-3AD203B41FA5}">
                      <a16:colId xmlns:a16="http://schemas.microsoft.com/office/drawing/2014/main" val="2930980051"/>
                    </a:ext>
                  </a:extLst>
                </a:gridCol>
                <a:gridCol w="799353">
                  <a:extLst>
                    <a:ext uri="{9D8B030D-6E8A-4147-A177-3AD203B41FA5}">
                      <a16:colId xmlns:a16="http://schemas.microsoft.com/office/drawing/2014/main" val="1294302905"/>
                    </a:ext>
                  </a:extLst>
                </a:gridCol>
                <a:gridCol w="2047550">
                  <a:extLst>
                    <a:ext uri="{9D8B030D-6E8A-4147-A177-3AD203B41FA5}">
                      <a16:colId xmlns:a16="http://schemas.microsoft.com/office/drawing/2014/main" val="4043599772"/>
                    </a:ext>
                  </a:extLst>
                </a:gridCol>
              </a:tblGrid>
              <a:tr h="644679">
                <a:tc>
                  <a:txBody>
                    <a:bodyPr/>
                    <a:lstStyle/>
                    <a:p>
                      <a:pPr marL="0" indent="0" algn="ctr">
                        <a:spcBef>
                          <a:spcPts val="0"/>
                        </a:spcBef>
                        <a:buNone/>
                      </a:pPr>
                      <a:r>
                        <a:rPr lang="en-US" sz="1100" b="0" i="0" dirty="0">
                          <a:solidFill>
                            <a:schemeClr val="tx2"/>
                          </a:solidFill>
                          <a:latin typeface="Times New Roman" panose="02020603050405020304" pitchFamily="18" charset="0"/>
                          <a:cs typeface="Times New Roman" panose="02020603050405020304" pitchFamily="18" charset="0"/>
                        </a:rPr>
                        <a:t>Improve </a:t>
                      </a:r>
                      <a:r>
                        <a:rPr lang="en-US" sz="1100" b="1" i="0" dirty="0">
                          <a:solidFill>
                            <a:srgbClr val="307AAD"/>
                          </a:solidFill>
                          <a:latin typeface="Times New Roman" panose="02020603050405020304" pitchFamily="18" charset="0"/>
                          <a:cs typeface="Times New Roman" panose="02020603050405020304" pitchFamily="18" charset="0"/>
                        </a:rPr>
                        <a:t>patient and</a:t>
                      </a:r>
                    </a:p>
                    <a:p>
                      <a:pPr marL="0" indent="0" algn="ctr">
                        <a:spcBef>
                          <a:spcPts val="0"/>
                        </a:spcBef>
                        <a:buNone/>
                      </a:pPr>
                      <a:r>
                        <a:rPr lang="en-US" sz="1100" b="1" i="0" dirty="0">
                          <a:solidFill>
                            <a:srgbClr val="307AAD"/>
                          </a:solidFill>
                          <a:latin typeface="Times New Roman" panose="02020603050405020304" pitchFamily="18" charset="0"/>
                          <a:cs typeface="Times New Roman" panose="02020603050405020304" pitchFamily="18" charset="0"/>
                        </a:rPr>
                        <a:t>consumer </a:t>
                      </a:r>
                      <a:r>
                        <a:rPr lang="en-US" sz="1100" b="0" i="0" dirty="0">
                          <a:solidFill>
                            <a:schemeClr val="tx2"/>
                          </a:solidFill>
                          <a:latin typeface="Times New Roman" panose="02020603050405020304" pitchFamily="18" charset="0"/>
                          <a:cs typeface="Times New Roman" panose="02020603050405020304" pitchFamily="18" charset="0"/>
                        </a:rPr>
                        <a:t>experience</a:t>
                      </a:r>
                    </a:p>
                  </a:txBody>
                  <a:tcPr anchor="ctr">
                    <a:lnL w="57150" cap="flat" cmpd="sng" algn="ctr">
                      <a:solidFill>
                        <a:srgbClr val="F2F2F2"/>
                      </a:solidFill>
                      <a:prstDash val="solid"/>
                      <a:round/>
                      <a:headEnd type="none" w="med" len="med"/>
                      <a:tailEnd type="none" w="med" len="med"/>
                    </a:lnL>
                    <a:lnR w="57150" cap="flat" cmpd="sng" algn="ctr">
                      <a:solidFill>
                        <a:srgbClr val="F2F2F2"/>
                      </a:solidFill>
                      <a:prstDash val="solid"/>
                      <a:round/>
                      <a:headEnd type="none" w="med" len="med"/>
                      <a:tailEnd type="none" w="med" len="med"/>
                    </a:lnR>
                    <a:lnT w="57150" cap="flat" cmpd="sng" algn="ctr">
                      <a:solidFill>
                        <a:srgbClr val="F2F2F2"/>
                      </a:solidFill>
                      <a:prstDash val="solid"/>
                      <a:round/>
                      <a:headEnd type="none" w="med" len="med"/>
                      <a:tailEnd type="none" w="med" len="med"/>
                    </a:lnT>
                    <a:lnB w="57150" cap="flat" cmpd="sng" algn="ctr">
                      <a:solidFill>
                        <a:srgbClr val="F2F2F2"/>
                      </a:solidFill>
                      <a:prstDash val="solid"/>
                      <a:round/>
                      <a:headEnd type="none" w="med" len="med"/>
                      <a:tailEnd type="none" w="med" len="med"/>
                    </a:lnB>
                    <a:solidFill>
                      <a:schemeClr val="bg1"/>
                    </a:solidFill>
                  </a:tcPr>
                </a:tc>
                <a:tc gridSpan="2">
                  <a:txBody>
                    <a:bodyPr/>
                    <a:lstStyle/>
                    <a:p>
                      <a:pPr marL="0" indent="0" algn="ctr">
                        <a:spcBef>
                          <a:spcPts val="0"/>
                        </a:spcBef>
                        <a:buNone/>
                      </a:pPr>
                      <a:r>
                        <a:rPr lang="en-US" sz="1100" b="1" i="0" dirty="0">
                          <a:solidFill>
                            <a:srgbClr val="307AAD"/>
                          </a:solidFill>
                          <a:latin typeface="Times New Roman" panose="02020603050405020304" pitchFamily="18" charset="0"/>
                          <a:cs typeface="Times New Roman" panose="02020603050405020304" pitchFamily="18" charset="0"/>
                        </a:rPr>
                        <a:t>Engage</a:t>
                      </a:r>
                      <a:r>
                        <a:rPr lang="en-US" sz="1100" b="0" i="0" dirty="0">
                          <a:solidFill>
                            <a:schemeClr val="tx2"/>
                          </a:solidFill>
                          <a:latin typeface="Times New Roman" panose="02020603050405020304" pitchFamily="18" charset="0"/>
                          <a:cs typeface="Times New Roman" panose="02020603050405020304" pitchFamily="18" charset="0"/>
                        </a:rPr>
                        <a:t> and </a:t>
                      </a:r>
                      <a:br>
                        <a:rPr lang="en-US" sz="1100" b="0" i="0" dirty="0">
                          <a:solidFill>
                            <a:schemeClr val="tx2"/>
                          </a:solidFill>
                          <a:latin typeface="Times New Roman" panose="02020603050405020304" pitchFamily="18" charset="0"/>
                          <a:cs typeface="Times New Roman" panose="02020603050405020304" pitchFamily="18" charset="0"/>
                        </a:rPr>
                      </a:br>
                      <a:r>
                        <a:rPr lang="en-US" sz="1100" b="1" i="0" dirty="0">
                          <a:solidFill>
                            <a:srgbClr val="307AAD"/>
                          </a:solidFill>
                          <a:latin typeface="Times New Roman" panose="02020603050405020304" pitchFamily="18" charset="0"/>
                          <a:cs typeface="Times New Roman" panose="02020603050405020304" pitchFamily="18" charset="0"/>
                        </a:rPr>
                        <a:t>empower</a:t>
                      </a:r>
                      <a:r>
                        <a:rPr lang="en-US" sz="1100" b="1" i="0" dirty="0">
                          <a:solidFill>
                            <a:schemeClr val="accent4"/>
                          </a:solidFill>
                          <a:latin typeface="Times New Roman" panose="02020603050405020304" pitchFamily="18" charset="0"/>
                          <a:cs typeface="Times New Roman" panose="02020603050405020304" pitchFamily="18" charset="0"/>
                        </a:rPr>
                        <a:t> </a:t>
                      </a:r>
                      <a:r>
                        <a:rPr lang="en-US" sz="1100" b="0" i="0" dirty="0">
                          <a:solidFill>
                            <a:schemeClr val="tx2"/>
                          </a:solidFill>
                          <a:latin typeface="Times New Roman" panose="02020603050405020304" pitchFamily="18" charset="0"/>
                          <a:cs typeface="Times New Roman" panose="02020603050405020304" pitchFamily="18" charset="0"/>
                        </a:rPr>
                        <a:t>workforce</a:t>
                      </a:r>
                    </a:p>
                  </a:txBody>
                  <a:tcPr anchor="ctr">
                    <a:lnL w="57150" cap="flat" cmpd="sng" algn="ctr">
                      <a:solidFill>
                        <a:srgbClr val="F2F2F2"/>
                      </a:solidFill>
                      <a:prstDash val="solid"/>
                      <a:round/>
                      <a:headEnd type="none" w="med" len="med"/>
                      <a:tailEnd type="none" w="med" len="med"/>
                    </a:lnL>
                    <a:lnR w="57150" cap="flat" cmpd="sng" algn="ctr">
                      <a:solidFill>
                        <a:srgbClr val="F2F2F2"/>
                      </a:solidFill>
                      <a:prstDash val="solid"/>
                      <a:round/>
                      <a:headEnd type="none" w="med" len="med"/>
                      <a:tailEnd type="none" w="med" len="med"/>
                    </a:lnR>
                    <a:lnT w="57150" cap="flat" cmpd="sng" algn="ctr">
                      <a:solidFill>
                        <a:srgbClr val="F2F2F2"/>
                      </a:solidFill>
                      <a:prstDash val="solid"/>
                      <a:round/>
                      <a:headEnd type="none" w="med" len="med"/>
                      <a:tailEnd type="none" w="med" len="med"/>
                    </a:lnT>
                    <a:lnB w="57150" cap="flat" cmpd="sng" algn="ctr">
                      <a:solidFill>
                        <a:srgbClr val="F2F2F2"/>
                      </a:solidFill>
                      <a:prstDash val="solid"/>
                      <a:round/>
                      <a:headEnd type="none" w="med" len="med"/>
                      <a:tailEnd type="none" w="med" len="med"/>
                    </a:lnB>
                    <a:solidFill>
                      <a:schemeClr val="bg1"/>
                    </a:solidFill>
                  </a:tcPr>
                </a:tc>
                <a:tc hMerge="1">
                  <a:txBody>
                    <a:bodyPr/>
                    <a:lstStyle/>
                    <a:p>
                      <a:pPr marL="0" indent="0" algn="ctr">
                        <a:spcBef>
                          <a:spcPts val="0"/>
                        </a:spcBef>
                        <a:buNone/>
                      </a:pPr>
                      <a:endParaRPr lang="en-US" sz="1100" b="0" i="0" dirty="0">
                        <a:solidFill>
                          <a:schemeClr val="tx2"/>
                        </a:solidFill>
                        <a:latin typeface="Times New Roman" panose="02020603050405020304" pitchFamily="18" charset="0"/>
                        <a:cs typeface="Times New Roman" panose="02020603050405020304" pitchFamily="18" charset="0"/>
                      </a:endParaRPr>
                    </a:p>
                  </a:txBody>
                  <a:tcPr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solidFill>
                  </a:tcPr>
                </a:tc>
                <a:tc gridSpan="2">
                  <a:txBody>
                    <a:bodyPr/>
                    <a:lstStyle/>
                    <a:p>
                      <a:pPr marL="0" indent="0" algn="ctr">
                        <a:spcBef>
                          <a:spcPts val="0"/>
                        </a:spcBef>
                        <a:buNone/>
                      </a:pPr>
                      <a:r>
                        <a:rPr lang="en-US" sz="1100" b="0" dirty="0">
                          <a:solidFill>
                            <a:schemeClr val="tx2"/>
                          </a:solidFill>
                          <a:latin typeface="Times New Roman" panose="02020603050405020304" pitchFamily="18" charset="0"/>
                          <a:cs typeface="Times New Roman" panose="02020603050405020304" pitchFamily="18" charset="0"/>
                        </a:rPr>
                        <a:t>Enhance </a:t>
                      </a:r>
                      <a:r>
                        <a:rPr lang="en-US" sz="1100" b="1" dirty="0">
                          <a:solidFill>
                            <a:srgbClr val="307AAD"/>
                          </a:solidFill>
                          <a:latin typeface="Times New Roman" panose="02020603050405020304" pitchFamily="18" charset="0"/>
                          <a:cs typeface="Times New Roman" panose="02020603050405020304" pitchFamily="18" charset="0"/>
                        </a:rPr>
                        <a:t>consumer-facing</a:t>
                      </a:r>
                    </a:p>
                    <a:p>
                      <a:pPr marL="0" indent="0" algn="ctr">
                        <a:spcBef>
                          <a:spcPts val="0"/>
                        </a:spcBef>
                        <a:buNone/>
                      </a:pPr>
                      <a:r>
                        <a:rPr lang="en-US" sz="1100" b="0" dirty="0">
                          <a:solidFill>
                            <a:schemeClr val="tx2"/>
                          </a:solidFill>
                          <a:latin typeface="Times New Roman" panose="02020603050405020304" pitchFamily="18" charset="0"/>
                          <a:cs typeface="Times New Roman" panose="02020603050405020304" pitchFamily="18" charset="0"/>
                        </a:rPr>
                        <a:t>digital tools</a:t>
                      </a:r>
                    </a:p>
                  </a:txBody>
                  <a:tcPr anchor="ctr">
                    <a:lnL w="57150" cap="flat" cmpd="sng" algn="ctr">
                      <a:solidFill>
                        <a:srgbClr val="F2F2F2"/>
                      </a:solidFill>
                      <a:prstDash val="solid"/>
                      <a:round/>
                      <a:headEnd type="none" w="med" len="med"/>
                      <a:tailEnd type="none" w="med" len="med"/>
                    </a:lnL>
                    <a:lnR w="57150" cap="flat" cmpd="sng" algn="ctr">
                      <a:solidFill>
                        <a:srgbClr val="F2F2F2"/>
                      </a:solidFill>
                      <a:prstDash val="solid"/>
                      <a:round/>
                      <a:headEnd type="none" w="med" len="med"/>
                      <a:tailEnd type="none" w="med" len="med"/>
                    </a:lnR>
                    <a:lnT w="57150" cap="flat" cmpd="sng" algn="ctr">
                      <a:solidFill>
                        <a:srgbClr val="F2F2F2"/>
                      </a:solidFill>
                      <a:prstDash val="solid"/>
                      <a:round/>
                      <a:headEnd type="none" w="med" len="med"/>
                      <a:tailEnd type="none" w="med" len="med"/>
                    </a:lnT>
                    <a:lnB w="57150" cap="flat" cmpd="sng" algn="ctr">
                      <a:solidFill>
                        <a:srgbClr val="F2F2F2"/>
                      </a:solidFill>
                      <a:prstDash val="solid"/>
                      <a:round/>
                      <a:headEnd type="none" w="med" len="med"/>
                      <a:tailEnd type="none" w="med" len="med"/>
                    </a:lnB>
                    <a:solidFill>
                      <a:schemeClr val="bg1"/>
                    </a:solidFill>
                  </a:tcPr>
                </a:tc>
                <a:tc hMerge="1">
                  <a:txBody>
                    <a:bodyPr/>
                    <a:lstStyle/>
                    <a:p>
                      <a:endParaRPr lang="en-US"/>
                    </a:p>
                  </a:txBody>
                  <a:tcPr/>
                </a:tc>
                <a:tc>
                  <a:txBody>
                    <a:bodyPr/>
                    <a:lstStyle/>
                    <a:p>
                      <a:pPr marL="0" indent="0" algn="ctr">
                        <a:spcBef>
                          <a:spcPts val="0"/>
                        </a:spcBef>
                        <a:buNone/>
                      </a:pPr>
                      <a:r>
                        <a:rPr lang="en-US" sz="1100" b="0" dirty="0">
                          <a:solidFill>
                            <a:schemeClr val="tx2"/>
                          </a:solidFill>
                          <a:latin typeface="Times New Roman" panose="02020603050405020304" pitchFamily="18" charset="0"/>
                          <a:cs typeface="Times New Roman" panose="02020603050405020304" pitchFamily="18" charset="0"/>
                        </a:rPr>
                        <a:t>Expand </a:t>
                      </a:r>
                      <a:r>
                        <a:rPr lang="en-US" sz="1100" b="1" dirty="0">
                          <a:solidFill>
                            <a:srgbClr val="307AAD"/>
                          </a:solidFill>
                          <a:latin typeface="Times New Roman" panose="02020603050405020304" pitchFamily="18" charset="0"/>
                          <a:cs typeface="Times New Roman" panose="02020603050405020304" pitchFamily="18" charset="0"/>
                        </a:rPr>
                        <a:t>IT capabilities </a:t>
                      </a:r>
                      <a:r>
                        <a:rPr lang="en-US" sz="1100" b="0" dirty="0">
                          <a:solidFill>
                            <a:schemeClr val="tx2"/>
                          </a:solidFill>
                          <a:latin typeface="Times New Roman" panose="02020603050405020304" pitchFamily="18" charset="0"/>
                          <a:cs typeface="Times New Roman" panose="02020603050405020304" pitchFamily="18" charset="0"/>
                        </a:rPr>
                        <a:t>for the patient experience</a:t>
                      </a:r>
                    </a:p>
                  </a:txBody>
                  <a:tcPr anchor="ctr">
                    <a:lnL w="57150" cap="flat" cmpd="sng" algn="ctr">
                      <a:solidFill>
                        <a:srgbClr val="F2F2F2"/>
                      </a:solidFill>
                      <a:prstDash val="solid"/>
                      <a:round/>
                      <a:headEnd type="none" w="med" len="med"/>
                      <a:tailEnd type="none" w="med" len="med"/>
                    </a:lnL>
                    <a:lnR w="57150" cap="flat" cmpd="sng" algn="ctr">
                      <a:solidFill>
                        <a:srgbClr val="F2F2F2"/>
                      </a:solidFill>
                      <a:prstDash val="solid"/>
                      <a:round/>
                      <a:headEnd type="none" w="med" len="med"/>
                      <a:tailEnd type="none" w="med" len="med"/>
                    </a:lnR>
                    <a:lnT w="57150" cap="flat" cmpd="sng" algn="ctr">
                      <a:solidFill>
                        <a:srgbClr val="F2F2F2"/>
                      </a:solidFill>
                      <a:prstDash val="solid"/>
                      <a:round/>
                      <a:headEnd type="none" w="med" len="med"/>
                      <a:tailEnd type="none" w="med" len="med"/>
                    </a:lnT>
                    <a:lnB w="57150" cap="flat" cmpd="sng" algn="ctr">
                      <a:solidFill>
                        <a:srgbClr val="F2F2F2"/>
                      </a:solidFill>
                      <a:prstDash val="solid"/>
                      <a:round/>
                      <a:headEnd type="none" w="med" len="med"/>
                      <a:tailEnd type="none" w="med" len="med"/>
                    </a:lnB>
                    <a:solidFill>
                      <a:schemeClr val="bg1"/>
                    </a:solidFill>
                  </a:tcPr>
                </a:tc>
                <a:extLst>
                  <a:ext uri="{0D108BD9-81ED-4DB2-BD59-A6C34878D82A}">
                    <a16:rowId xmlns:a16="http://schemas.microsoft.com/office/drawing/2014/main" val="433933633"/>
                  </a:ext>
                </a:extLst>
              </a:tr>
              <a:tr h="644679">
                <a:tc gridSpan="6">
                  <a:txBody>
                    <a:bodyPr/>
                    <a:lstStyle/>
                    <a:p>
                      <a:pPr marL="0" indent="0" algn="ctr">
                        <a:spcBef>
                          <a:spcPts val="0"/>
                        </a:spcBef>
                        <a:buNone/>
                      </a:pPr>
                      <a:r>
                        <a:rPr lang="en-US" sz="1100" dirty="0">
                          <a:solidFill>
                            <a:schemeClr val="tx2"/>
                          </a:solidFill>
                          <a:latin typeface="Times New Roman" panose="02020603050405020304" pitchFamily="18" charset="0"/>
                          <a:cs typeface="Times New Roman" panose="02020603050405020304" pitchFamily="18" charset="0"/>
                        </a:rPr>
                        <a:t>Redesign </a:t>
                      </a:r>
                      <a:r>
                        <a:rPr lang="en-US" sz="1100" b="1" dirty="0">
                          <a:solidFill>
                            <a:srgbClr val="307AAD"/>
                          </a:solidFill>
                          <a:latin typeface="Times New Roman" panose="02020603050405020304" pitchFamily="18" charset="0"/>
                          <a:cs typeface="Times New Roman" panose="02020603050405020304" pitchFamily="18" charset="0"/>
                        </a:rPr>
                        <a:t>clinical and operational processes</a:t>
                      </a:r>
                    </a:p>
                  </a:txBody>
                  <a:tcPr anchor="ctr">
                    <a:lnL w="57150" cap="flat" cmpd="sng" algn="ctr">
                      <a:solidFill>
                        <a:srgbClr val="F2F2F2"/>
                      </a:solidFill>
                      <a:prstDash val="solid"/>
                      <a:round/>
                      <a:headEnd type="none" w="med" len="med"/>
                      <a:tailEnd type="none" w="med" len="med"/>
                    </a:lnL>
                    <a:lnR w="57150" cap="flat" cmpd="sng" algn="ctr">
                      <a:solidFill>
                        <a:srgbClr val="F2F2F2"/>
                      </a:solidFill>
                      <a:prstDash val="solid"/>
                      <a:round/>
                      <a:headEnd type="none" w="med" len="med"/>
                      <a:tailEnd type="none" w="med" len="med"/>
                    </a:lnR>
                    <a:lnT w="57150" cap="flat" cmpd="sng" algn="ctr">
                      <a:solidFill>
                        <a:srgbClr val="F2F2F2"/>
                      </a:solidFill>
                      <a:prstDash val="solid"/>
                      <a:round/>
                      <a:headEnd type="none" w="med" len="med"/>
                      <a:tailEnd type="none" w="med" len="med"/>
                    </a:lnT>
                    <a:lnB w="5715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indent="0" algn="ctr">
                        <a:spcBef>
                          <a:spcPts val="0"/>
                        </a:spcBef>
                        <a:buNone/>
                      </a:pPr>
                      <a:endParaRPr lang="en-US" sz="1200" dirty="0">
                        <a:solidFill>
                          <a:schemeClr val="tx2"/>
                        </a:solidFill>
                        <a:latin typeface="Times New Roman" panose="02020603050405020304" pitchFamily="18" charset="0"/>
                        <a:cs typeface="Times New Roman" panose="02020603050405020304" pitchFamily="18" charset="0"/>
                      </a:endParaRPr>
                    </a:p>
                  </a:txBody>
                  <a:tcPr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solidFill>
                  </a:tcPr>
                </a:tc>
                <a:tc hMerge="1">
                  <a:txBody>
                    <a:bodyPr/>
                    <a:lstStyle/>
                    <a:p>
                      <a:endParaRPr lang="en-US"/>
                    </a:p>
                  </a:txBody>
                  <a:tcPr>
                    <a:lnL w="38100" cap="flat" cmpd="sng" algn="ctr">
                      <a:solidFill>
                        <a:schemeClr val="bg1">
                          <a:lumMod val="95000"/>
                        </a:schemeClr>
                      </a:solidFill>
                      <a:prstDash val="solid"/>
                      <a:round/>
                      <a:headEnd type="none" w="med" len="med"/>
                      <a:tailEnd type="none" w="med" len="med"/>
                    </a:lnL>
                    <a:lnT w="38100" cap="flat" cmpd="sng" algn="ctr">
                      <a:solidFill>
                        <a:schemeClr val="bg1">
                          <a:lumMod val="95000"/>
                        </a:schemeClr>
                      </a:solidFill>
                      <a:prstDash val="solid"/>
                      <a:round/>
                      <a:headEnd type="none" w="med" len="med"/>
                      <a:tailEnd type="none" w="med" len="med"/>
                    </a:lnT>
                  </a:tcPr>
                </a:tc>
                <a:tc hMerge="1">
                  <a:txBody>
                    <a:bodyPr/>
                    <a:lstStyle/>
                    <a:p>
                      <a:pPr marL="0" indent="0" algn="ctr">
                        <a:spcBef>
                          <a:spcPts val="0"/>
                        </a:spcBef>
                        <a:buNone/>
                      </a:pPr>
                      <a:endParaRPr lang="en-US" sz="1200" dirty="0">
                        <a:solidFill>
                          <a:schemeClr val="tx2"/>
                        </a:solidFill>
                        <a:latin typeface="Times New Roman" panose="02020603050405020304" pitchFamily="18" charset="0"/>
                        <a:cs typeface="Times New Roman" panose="02020603050405020304" pitchFamily="18" charset="0"/>
                      </a:endParaRPr>
                    </a:p>
                  </a:txBody>
                  <a:tcPr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solidFill>
                  </a:tcPr>
                </a:tc>
                <a:tc hMerge="1">
                  <a:txBody>
                    <a:bodyPr/>
                    <a:lstStyle/>
                    <a:p>
                      <a:endParaRPr lang="en-US"/>
                    </a:p>
                  </a:txBody>
                  <a:tcPr/>
                </a:tc>
                <a:tc hMerge="1">
                  <a:txBody>
                    <a:bodyPr/>
                    <a:lstStyle/>
                    <a:p>
                      <a:pPr marL="0" indent="0" algn="ctr">
                        <a:spcBef>
                          <a:spcPts val="0"/>
                        </a:spcBef>
                        <a:buNone/>
                      </a:pPr>
                      <a:endParaRPr lang="en-US" sz="1200" dirty="0">
                        <a:solidFill>
                          <a:schemeClr val="tx2"/>
                        </a:solidFill>
                        <a:latin typeface="Times New Roman" panose="02020603050405020304" pitchFamily="18" charset="0"/>
                        <a:cs typeface="Times New Roman" panose="02020603050405020304" pitchFamily="18" charset="0"/>
                      </a:endParaRPr>
                    </a:p>
                  </a:txBody>
                  <a:tcPr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199846285"/>
                  </a:ext>
                </a:extLst>
              </a:tr>
              <a:tr h="649224">
                <a:tc gridSpan="2">
                  <a:txBody>
                    <a:bodyPr/>
                    <a:lstStyle/>
                    <a:p>
                      <a:pPr marL="0" indent="0" algn="ctr">
                        <a:spcBef>
                          <a:spcPts val="0"/>
                        </a:spcBef>
                        <a:buNone/>
                      </a:pPr>
                      <a:r>
                        <a:rPr lang="en-US" sz="1100" dirty="0">
                          <a:solidFill>
                            <a:schemeClr val="tx2"/>
                          </a:solidFill>
                          <a:latin typeface="Times New Roman" panose="02020603050405020304" pitchFamily="18" charset="0"/>
                          <a:cs typeface="Times New Roman" panose="02020603050405020304" pitchFamily="18" charset="0"/>
                        </a:rPr>
                        <a:t>Grow and integrate</a:t>
                      </a:r>
                    </a:p>
                    <a:p>
                      <a:pPr marL="0" indent="0" algn="ctr">
                        <a:spcBef>
                          <a:spcPts val="0"/>
                        </a:spcBef>
                        <a:buNone/>
                      </a:pPr>
                      <a:r>
                        <a:rPr lang="en-US" sz="1100" b="1" dirty="0">
                          <a:solidFill>
                            <a:srgbClr val="307AAD"/>
                          </a:solidFill>
                          <a:latin typeface="Times New Roman" panose="02020603050405020304" pitchFamily="18" charset="0"/>
                          <a:cs typeface="Times New Roman" panose="02020603050405020304" pitchFamily="18" charset="0"/>
                        </a:rPr>
                        <a:t>primary care base</a:t>
                      </a:r>
                    </a:p>
                  </a:txBody>
                  <a:tcPr anchor="ctr">
                    <a:lnL w="57150" cap="flat" cmpd="sng" algn="ctr">
                      <a:solidFill>
                        <a:srgbClr val="F2F2F2"/>
                      </a:solidFill>
                      <a:prstDash val="solid"/>
                      <a:round/>
                      <a:headEnd type="none" w="med" len="med"/>
                      <a:tailEnd type="none" w="med" len="med"/>
                    </a:lnL>
                    <a:lnR w="57150" cap="flat" cmpd="sng" algn="ctr">
                      <a:solidFill>
                        <a:srgbClr val="F2F2F2"/>
                      </a:solidFill>
                      <a:prstDash val="solid"/>
                      <a:round/>
                      <a:headEnd type="none" w="med" len="med"/>
                      <a:tailEnd type="none" w="med" len="med"/>
                    </a:lnR>
                    <a:lnT w="57150" cap="flat" cmpd="sng" algn="ctr">
                      <a:solidFill>
                        <a:srgbClr val="F2F2F2"/>
                      </a:solidFill>
                      <a:prstDash val="solid"/>
                      <a:round/>
                      <a:headEnd type="none" w="med" len="med"/>
                      <a:tailEnd type="none" w="med" len="med"/>
                    </a:lnT>
                    <a:lnB w="5715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indent="0" algn="ctr">
                        <a:spcBef>
                          <a:spcPts val="0"/>
                        </a:spcBef>
                        <a:buNone/>
                      </a:pPr>
                      <a:r>
                        <a:rPr lang="en-US" sz="1100" dirty="0">
                          <a:solidFill>
                            <a:schemeClr val="tx2"/>
                          </a:solidFill>
                          <a:latin typeface="Times New Roman" panose="02020603050405020304" pitchFamily="18" charset="0"/>
                          <a:cs typeface="Times New Roman" panose="02020603050405020304" pitchFamily="18" charset="0"/>
                        </a:rPr>
                        <a:t>Accelerate physician</a:t>
                      </a:r>
                    </a:p>
                    <a:p>
                      <a:pPr marL="0" indent="0" algn="ctr">
                        <a:spcBef>
                          <a:spcPts val="0"/>
                        </a:spcBef>
                        <a:buNone/>
                      </a:pPr>
                      <a:r>
                        <a:rPr lang="en-US" sz="1100" b="1" dirty="0">
                          <a:solidFill>
                            <a:srgbClr val="0F4A57"/>
                          </a:solidFill>
                          <a:latin typeface="Times New Roman" panose="02020603050405020304" pitchFamily="18" charset="0"/>
                          <a:cs typeface="Times New Roman" panose="02020603050405020304" pitchFamily="18" charset="0"/>
                        </a:rPr>
                        <a:t>alignment and engagement</a:t>
                      </a:r>
                      <a:endParaRPr lang="en-US" sz="1200" dirty="0">
                        <a:solidFill>
                          <a:schemeClr val="tx2"/>
                        </a:solidFill>
                        <a:latin typeface="Times New Roman" panose="02020603050405020304" pitchFamily="18" charset="0"/>
                        <a:cs typeface="Times New Roman" panose="02020603050405020304" pitchFamily="18" charset="0"/>
                      </a:endParaRPr>
                    </a:p>
                  </a:txBody>
                  <a:tcPr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solidFill>
                  </a:tcPr>
                </a:tc>
                <a:tc gridSpan="2">
                  <a:txBody>
                    <a:bodyPr/>
                    <a:lstStyle/>
                    <a:p>
                      <a:pPr marL="0" indent="0" algn="ctr">
                        <a:spcBef>
                          <a:spcPts val="0"/>
                        </a:spcBef>
                        <a:buNone/>
                      </a:pPr>
                      <a:r>
                        <a:rPr lang="en-US" sz="1100" dirty="0">
                          <a:solidFill>
                            <a:schemeClr val="tx2"/>
                          </a:solidFill>
                          <a:latin typeface="Times New Roman" panose="02020603050405020304" pitchFamily="18" charset="0"/>
                          <a:cs typeface="Times New Roman" panose="02020603050405020304" pitchFamily="18" charset="0"/>
                        </a:rPr>
                        <a:t>Accelerate physician</a:t>
                      </a:r>
                    </a:p>
                    <a:p>
                      <a:pPr marL="0" indent="0" algn="ctr">
                        <a:spcBef>
                          <a:spcPts val="0"/>
                        </a:spcBef>
                        <a:buNone/>
                      </a:pPr>
                      <a:r>
                        <a:rPr lang="en-US" sz="1100" b="1" dirty="0">
                          <a:solidFill>
                            <a:srgbClr val="307AAD"/>
                          </a:solidFill>
                          <a:latin typeface="Times New Roman" panose="02020603050405020304" pitchFamily="18" charset="0"/>
                          <a:cs typeface="Times New Roman" panose="02020603050405020304" pitchFamily="18" charset="0"/>
                        </a:rPr>
                        <a:t>alignment and engagement</a:t>
                      </a:r>
                      <a:endParaRPr lang="en-US" dirty="0">
                        <a:solidFill>
                          <a:srgbClr val="307AAD"/>
                        </a:solidFill>
                      </a:endParaRPr>
                    </a:p>
                  </a:txBody>
                  <a:tcPr anchor="ctr">
                    <a:lnL w="57150" cap="flat" cmpd="sng" algn="ctr">
                      <a:solidFill>
                        <a:srgbClr val="F2F2F2"/>
                      </a:solidFill>
                      <a:prstDash val="solid"/>
                      <a:round/>
                      <a:headEnd type="none" w="med" len="med"/>
                      <a:tailEnd type="none" w="med" len="med"/>
                    </a:lnL>
                    <a:lnR w="57150" cap="flat" cmpd="sng" algn="ctr">
                      <a:solidFill>
                        <a:srgbClr val="F2F2F2"/>
                      </a:solidFill>
                      <a:prstDash val="solid"/>
                      <a:round/>
                      <a:headEnd type="none" w="med" len="med"/>
                      <a:tailEnd type="none" w="med" len="med"/>
                    </a:lnR>
                    <a:lnT w="57150" cap="flat" cmpd="sng" algn="ctr">
                      <a:solidFill>
                        <a:srgbClr val="F2F2F2"/>
                      </a:solidFill>
                      <a:prstDash val="solid"/>
                      <a:round/>
                      <a:headEnd type="none" w="med" len="med"/>
                      <a:tailEnd type="none" w="med" len="med"/>
                    </a:lnT>
                    <a:lnB w="5715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indent="0" algn="ctr">
                        <a:spcBef>
                          <a:spcPts val="0"/>
                        </a:spcBef>
                        <a:buNone/>
                      </a:pPr>
                      <a:endParaRPr lang="en-US" sz="1200" dirty="0">
                        <a:solidFill>
                          <a:schemeClr val="tx2"/>
                        </a:solidFill>
                        <a:latin typeface="Times New Roman" panose="02020603050405020304" pitchFamily="18" charset="0"/>
                        <a:cs typeface="Times New Roman" panose="02020603050405020304" pitchFamily="18" charset="0"/>
                      </a:endParaRPr>
                    </a:p>
                  </a:txBody>
                  <a:tcPr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solidFill>
                  </a:tcPr>
                </a:tc>
                <a:tc gridSpan="2">
                  <a:txBody>
                    <a:bodyPr/>
                    <a:lstStyle/>
                    <a:p>
                      <a:pPr marL="0" indent="0" algn="ctr">
                        <a:spcBef>
                          <a:spcPts val="0"/>
                        </a:spcBef>
                        <a:buNone/>
                      </a:pPr>
                      <a:r>
                        <a:rPr lang="en-US" sz="1100" dirty="0">
                          <a:solidFill>
                            <a:schemeClr val="tx2"/>
                          </a:solidFill>
                          <a:latin typeface="Times New Roman" panose="02020603050405020304" pitchFamily="18" charset="0"/>
                          <a:cs typeface="Times New Roman" panose="02020603050405020304" pitchFamily="18" charset="0"/>
                        </a:rPr>
                        <a:t>Improve provider </a:t>
                      </a:r>
                      <a:r>
                        <a:rPr lang="en-US" sz="1100" b="1" dirty="0">
                          <a:solidFill>
                            <a:srgbClr val="307AAD"/>
                          </a:solidFill>
                          <a:latin typeface="Times New Roman" panose="02020603050405020304" pitchFamily="18" charset="0"/>
                          <a:cs typeface="Times New Roman" panose="02020603050405020304" pitchFamily="18" charset="0"/>
                        </a:rPr>
                        <a:t>technology,</a:t>
                      </a:r>
                    </a:p>
                    <a:p>
                      <a:pPr marL="0" indent="0" algn="ctr">
                        <a:spcBef>
                          <a:spcPts val="0"/>
                        </a:spcBef>
                        <a:buNone/>
                      </a:pPr>
                      <a:r>
                        <a:rPr lang="en-US" sz="1100" b="1" dirty="0">
                          <a:solidFill>
                            <a:srgbClr val="307AAD"/>
                          </a:solidFill>
                          <a:latin typeface="Times New Roman" panose="02020603050405020304" pitchFamily="18" charset="0"/>
                          <a:cs typeface="Times New Roman" panose="02020603050405020304" pitchFamily="18" charset="0"/>
                        </a:rPr>
                        <a:t>data, and analytics</a:t>
                      </a:r>
                    </a:p>
                  </a:txBody>
                  <a:tcPr anchor="ctr">
                    <a:lnL w="57150" cap="flat" cmpd="sng" algn="ctr">
                      <a:solidFill>
                        <a:srgbClr val="F2F2F2"/>
                      </a:solidFill>
                      <a:prstDash val="solid"/>
                      <a:round/>
                      <a:headEnd type="none" w="med" len="med"/>
                      <a:tailEnd type="none" w="med" len="med"/>
                    </a:lnL>
                    <a:lnR w="57150" cap="flat" cmpd="sng" algn="ctr">
                      <a:solidFill>
                        <a:srgbClr val="F2F2F2"/>
                      </a:solidFill>
                      <a:prstDash val="solid"/>
                      <a:round/>
                      <a:headEnd type="none" w="med" len="med"/>
                      <a:tailEnd type="none" w="med" len="med"/>
                    </a:lnR>
                    <a:lnT w="57150" cap="flat" cmpd="sng" algn="ctr">
                      <a:solidFill>
                        <a:srgbClr val="F2F2F2"/>
                      </a:solidFill>
                      <a:prstDash val="solid"/>
                      <a:round/>
                      <a:headEnd type="none" w="med" len="med"/>
                      <a:tailEnd type="none" w="med" len="med"/>
                    </a:lnT>
                    <a:lnB w="5715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indent="0" algn="ctr">
                        <a:spcBef>
                          <a:spcPts val="0"/>
                        </a:spcBef>
                        <a:buNone/>
                      </a:pPr>
                      <a:endParaRPr lang="en-US" sz="1200" dirty="0">
                        <a:solidFill>
                          <a:schemeClr val="tx2"/>
                        </a:solidFill>
                        <a:latin typeface="Times New Roman" panose="02020603050405020304" pitchFamily="18" charset="0"/>
                        <a:cs typeface="Times New Roman" panose="02020603050405020304" pitchFamily="18" charset="0"/>
                      </a:endParaRPr>
                    </a:p>
                  </a:txBody>
                  <a:tcPr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748699187"/>
                  </a:ext>
                </a:extLst>
              </a:tr>
              <a:tr h="644679">
                <a:tc gridSpan="6">
                  <a:txBody>
                    <a:bodyPr/>
                    <a:lstStyle/>
                    <a:p>
                      <a:pPr marL="0" indent="0" algn="ctr">
                        <a:spcBef>
                          <a:spcPts val="0"/>
                        </a:spcBef>
                        <a:buNone/>
                      </a:pPr>
                      <a:r>
                        <a:rPr lang="en-US" sz="1100" dirty="0">
                          <a:solidFill>
                            <a:schemeClr val="tx2"/>
                          </a:solidFill>
                          <a:latin typeface="Times New Roman" panose="02020603050405020304" pitchFamily="18" charset="0"/>
                          <a:cs typeface="Times New Roman" panose="02020603050405020304" pitchFamily="18" charset="0"/>
                        </a:rPr>
                        <a:t>Enhance </a:t>
                      </a:r>
                      <a:r>
                        <a:rPr lang="en-US" sz="1100" b="1" dirty="0">
                          <a:solidFill>
                            <a:srgbClr val="307AAD"/>
                          </a:solidFill>
                          <a:latin typeface="Times New Roman" panose="02020603050405020304" pitchFamily="18" charset="0"/>
                          <a:cs typeface="Times New Roman" panose="02020603050405020304" pitchFamily="18" charset="0"/>
                        </a:rPr>
                        <a:t>cost management </a:t>
                      </a:r>
                      <a:r>
                        <a:rPr lang="en-US" sz="1100" dirty="0">
                          <a:solidFill>
                            <a:schemeClr val="tx2"/>
                          </a:solidFill>
                          <a:latin typeface="Times New Roman" panose="02020603050405020304" pitchFamily="18" charset="0"/>
                          <a:cs typeface="Times New Roman" panose="02020603050405020304" pitchFamily="18" charset="0"/>
                        </a:rPr>
                        <a:t>capabilities</a:t>
                      </a:r>
                    </a:p>
                  </a:txBody>
                  <a:tcPr anchor="ctr">
                    <a:lnL w="57150" cap="flat" cmpd="sng" algn="ctr">
                      <a:solidFill>
                        <a:srgbClr val="F2F2F2"/>
                      </a:solidFill>
                      <a:prstDash val="solid"/>
                      <a:round/>
                      <a:headEnd type="none" w="med" len="med"/>
                      <a:tailEnd type="none" w="med" len="med"/>
                    </a:lnL>
                    <a:lnR w="57150" cap="flat" cmpd="sng" algn="ctr">
                      <a:solidFill>
                        <a:srgbClr val="F2F2F2"/>
                      </a:solidFill>
                      <a:prstDash val="solid"/>
                      <a:round/>
                      <a:headEnd type="none" w="med" len="med"/>
                      <a:tailEnd type="none" w="med" len="med"/>
                    </a:lnR>
                    <a:lnT w="57150" cap="flat" cmpd="sng" algn="ctr">
                      <a:solidFill>
                        <a:srgbClr val="F2F2F2"/>
                      </a:solidFill>
                      <a:prstDash val="solid"/>
                      <a:round/>
                      <a:headEnd type="none" w="med" len="med"/>
                      <a:tailEnd type="none" w="med" len="med"/>
                    </a:lnT>
                    <a:lnB w="5715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indent="0" algn="ctr">
                        <a:spcBef>
                          <a:spcPts val="0"/>
                        </a:spcBef>
                        <a:buNone/>
                      </a:pPr>
                      <a:endParaRPr lang="en-US" sz="1200" dirty="0">
                        <a:solidFill>
                          <a:schemeClr val="tx2"/>
                        </a:solidFill>
                        <a:latin typeface="Times New Roman" panose="02020603050405020304" pitchFamily="18" charset="0"/>
                        <a:cs typeface="Times New Roman" panose="02020603050405020304" pitchFamily="18" charset="0"/>
                      </a:endParaRPr>
                    </a:p>
                  </a:txBody>
                  <a:tcPr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solidFill>
                  </a:tcPr>
                </a:tc>
                <a:tc hMerge="1">
                  <a:txBody>
                    <a:bodyPr/>
                    <a:lstStyle/>
                    <a:p>
                      <a:endParaRPr lang="en-US"/>
                    </a:p>
                  </a:txBody>
                  <a:tcPr>
                    <a:lnL w="38100" cap="flat" cmpd="sng" algn="ctr">
                      <a:solidFill>
                        <a:schemeClr val="bg1">
                          <a:lumMod val="95000"/>
                        </a:schemeClr>
                      </a:solidFill>
                      <a:prstDash val="solid"/>
                      <a:round/>
                      <a:headEnd type="none" w="med" len="med"/>
                      <a:tailEnd type="none" w="med" len="med"/>
                    </a:lnL>
                    <a:lnT w="38100" cap="flat" cmpd="sng" algn="ctr">
                      <a:solidFill>
                        <a:schemeClr val="bg1">
                          <a:lumMod val="95000"/>
                        </a:schemeClr>
                      </a:solidFill>
                      <a:prstDash val="solid"/>
                      <a:round/>
                      <a:headEnd type="none" w="med" len="med"/>
                      <a:tailEnd type="none" w="med" len="med"/>
                    </a:lnT>
                  </a:tcPr>
                </a:tc>
                <a:tc hMerge="1">
                  <a:txBody>
                    <a:bodyPr/>
                    <a:lstStyle/>
                    <a:p>
                      <a:pPr marL="0" indent="0" algn="ctr">
                        <a:spcBef>
                          <a:spcPts val="0"/>
                        </a:spcBef>
                        <a:buNone/>
                      </a:pPr>
                      <a:endParaRPr lang="en-US" sz="1200" dirty="0">
                        <a:solidFill>
                          <a:schemeClr val="tx2"/>
                        </a:solidFill>
                        <a:latin typeface="Times New Roman" panose="02020603050405020304" pitchFamily="18" charset="0"/>
                        <a:cs typeface="Times New Roman" panose="02020603050405020304" pitchFamily="18" charset="0"/>
                      </a:endParaRPr>
                    </a:p>
                  </a:txBody>
                  <a:tcPr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solidFill>
                  </a:tcPr>
                </a:tc>
                <a:tc hMerge="1">
                  <a:txBody>
                    <a:bodyPr/>
                    <a:lstStyle/>
                    <a:p>
                      <a:endParaRPr lang="en-US"/>
                    </a:p>
                  </a:txBody>
                  <a:tcPr/>
                </a:tc>
                <a:tc hMerge="1">
                  <a:txBody>
                    <a:bodyPr/>
                    <a:lstStyle/>
                    <a:p>
                      <a:pPr marL="0" indent="0" algn="ctr">
                        <a:spcBef>
                          <a:spcPts val="0"/>
                        </a:spcBef>
                        <a:buNone/>
                      </a:pPr>
                      <a:endParaRPr lang="en-US" sz="1200" dirty="0">
                        <a:solidFill>
                          <a:schemeClr val="tx2"/>
                        </a:solidFill>
                        <a:latin typeface="Times New Roman" panose="02020603050405020304" pitchFamily="18" charset="0"/>
                        <a:cs typeface="Times New Roman" panose="02020603050405020304" pitchFamily="18" charset="0"/>
                      </a:endParaRPr>
                    </a:p>
                  </a:txBody>
                  <a:tcPr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698849760"/>
                  </a:ext>
                </a:extLst>
              </a:tr>
              <a:tr h="644679">
                <a:tc gridSpan="2">
                  <a:txBody>
                    <a:bodyPr/>
                    <a:lstStyle/>
                    <a:p>
                      <a:pPr marL="0" indent="0" algn="ctr">
                        <a:spcBef>
                          <a:spcPts val="0"/>
                        </a:spcBef>
                        <a:buNone/>
                      </a:pPr>
                      <a:r>
                        <a:rPr lang="en-US" sz="1100" dirty="0">
                          <a:solidFill>
                            <a:schemeClr val="tx2"/>
                          </a:solidFill>
                          <a:latin typeface="Times New Roman" panose="02020603050405020304" pitchFamily="18" charset="0"/>
                          <a:cs typeface="Times New Roman" panose="02020603050405020304" pitchFamily="18" charset="0"/>
                        </a:rPr>
                        <a:t>Build strategic </a:t>
                      </a:r>
                      <a:r>
                        <a:rPr lang="en-US" sz="1100" b="1" dirty="0">
                          <a:solidFill>
                            <a:srgbClr val="307AAD"/>
                          </a:solidFill>
                          <a:latin typeface="Times New Roman" panose="02020603050405020304" pitchFamily="18" charset="0"/>
                          <a:cs typeface="Times New Roman" panose="02020603050405020304" pitchFamily="18" charset="0"/>
                        </a:rPr>
                        <a:t>partnerships</a:t>
                      </a:r>
                      <a:br>
                        <a:rPr lang="en-US" sz="1100" b="1" dirty="0">
                          <a:solidFill>
                            <a:srgbClr val="307AAD"/>
                          </a:solidFill>
                          <a:latin typeface="Times New Roman" panose="02020603050405020304" pitchFamily="18" charset="0"/>
                          <a:cs typeface="Times New Roman" panose="02020603050405020304" pitchFamily="18" charset="0"/>
                        </a:rPr>
                      </a:br>
                      <a:r>
                        <a:rPr lang="en-US" sz="1100" b="1" dirty="0">
                          <a:solidFill>
                            <a:srgbClr val="307AAD"/>
                          </a:solidFill>
                          <a:latin typeface="Times New Roman" panose="02020603050405020304" pitchFamily="18" charset="0"/>
                          <a:cs typeface="Times New Roman" panose="02020603050405020304" pitchFamily="18" charset="0"/>
                        </a:rPr>
                        <a:t> along the continuum</a:t>
                      </a:r>
                    </a:p>
                  </a:txBody>
                  <a:tcPr anchor="ctr">
                    <a:lnL w="57150" cap="flat" cmpd="sng" algn="ctr">
                      <a:solidFill>
                        <a:srgbClr val="F2F2F2"/>
                      </a:solidFill>
                      <a:prstDash val="solid"/>
                      <a:round/>
                      <a:headEnd type="none" w="med" len="med"/>
                      <a:tailEnd type="none" w="med" len="med"/>
                    </a:lnL>
                    <a:lnR w="57150" cap="flat" cmpd="sng" algn="ctr">
                      <a:solidFill>
                        <a:srgbClr val="F2F2F2"/>
                      </a:solidFill>
                      <a:prstDash val="solid"/>
                      <a:round/>
                      <a:headEnd type="none" w="med" len="med"/>
                      <a:tailEnd type="none" w="med" len="med"/>
                    </a:lnR>
                    <a:lnT w="57150" cap="flat" cmpd="sng" algn="ctr">
                      <a:solidFill>
                        <a:srgbClr val="F2F2F2"/>
                      </a:solidFill>
                      <a:prstDash val="solid"/>
                      <a:round/>
                      <a:headEnd type="none" w="med" len="med"/>
                      <a:tailEnd type="none" w="med" len="med"/>
                    </a:lnT>
                    <a:lnB w="57150" cap="flat" cmpd="sng" algn="ctr">
                      <a:solidFill>
                        <a:srgbClr val="F2F2F2"/>
                      </a:solidFill>
                      <a:prstDash val="solid"/>
                      <a:round/>
                      <a:headEnd type="none" w="med" len="med"/>
                      <a:tailEnd type="none" w="med" len="med"/>
                    </a:lnB>
                    <a:solidFill>
                      <a:schemeClr val="bg1"/>
                    </a:solidFill>
                  </a:tcPr>
                </a:tc>
                <a:tc hMerge="1">
                  <a:txBody>
                    <a:bodyPr/>
                    <a:lstStyle/>
                    <a:p>
                      <a:pPr marL="0" indent="0" algn="ctr">
                        <a:spcBef>
                          <a:spcPts val="0"/>
                        </a:spcBef>
                        <a:buNone/>
                      </a:pPr>
                      <a:endParaRPr lang="en-US" sz="1200" dirty="0">
                        <a:solidFill>
                          <a:schemeClr val="tx2"/>
                        </a:solidFill>
                        <a:latin typeface="Times New Roman" panose="02020603050405020304" pitchFamily="18" charset="0"/>
                        <a:cs typeface="Times New Roman" panose="02020603050405020304" pitchFamily="18" charset="0"/>
                      </a:endParaRPr>
                    </a:p>
                  </a:txBody>
                  <a:tcPr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solidFill>
                  </a:tcPr>
                </a:tc>
                <a:tc gridSpan="2">
                  <a:txBody>
                    <a:bodyPr/>
                    <a:lstStyle/>
                    <a:p>
                      <a:pPr marL="0" indent="0" algn="ctr">
                        <a:buNone/>
                      </a:pPr>
                      <a:r>
                        <a:rPr lang="en-US" sz="1100" dirty="0">
                          <a:solidFill>
                            <a:schemeClr val="tx2"/>
                          </a:solidFill>
                          <a:latin typeface="Times New Roman" panose="02020603050405020304" pitchFamily="18" charset="0"/>
                          <a:cs typeface="Times New Roman" panose="02020603050405020304" pitchFamily="18" charset="0"/>
                        </a:rPr>
                        <a:t>Expand </a:t>
                      </a:r>
                      <a:r>
                        <a:rPr lang="en-US" sz="1100" b="1" dirty="0">
                          <a:solidFill>
                            <a:srgbClr val="307AAD"/>
                          </a:solidFill>
                          <a:latin typeface="Times New Roman" panose="02020603050405020304" pitchFamily="18" charset="0"/>
                          <a:cs typeface="Times New Roman" panose="02020603050405020304" pitchFamily="18" charset="0"/>
                        </a:rPr>
                        <a:t>risk models, grow covered lives</a:t>
                      </a:r>
                      <a:endParaRPr lang="en-US" dirty="0">
                        <a:solidFill>
                          <a:srgbClr val="307AAD"/>
                        </a:solidFill>
                      </a:endParaRPr>
                    </a:p>
                  </a:txBody>
                  <a:tcPr anchor="ctr">
                    <a:lnL w="57150" cap="flat" cmpd="sng" algn="ctr">
                      <a:solidFill>
                        <a:srgbClr val="F2F2F2"/>
                      </a:solidFill>
                      <a:prstDash val="solid"/>
                      <a:round/>
                      <a:headEnd type="none" w="med" len="med"/>
                      <a:tailEnd type="none" w="med" len="med"/>
                    </a:lnL>
                    <a:lnR w="57150" cap="flat" cmpd="sng" algn="ctr">
                      <a:solidFill>
                        <a:srgbClr val="F2F2F2"/>
                      </a:solidFill>
                      <a:prstDash val="solid"/>
                      <a:round/>
                      <a:headEnd type="none" w="med" len="med"/>
                      <a:tailEnd type="none" w="med" len="med"/>
                    </a:lnR>
                    <a:lnT w="57150" cap="flat" cmpd="sng" algn="ctr">
                      <a:solidFill>
                        <a:srgbClr val="F2F2F2"/>
                      </a:solidFill>
                      <a:prstDash val="solid"/>
                      <a:round/>
                      <a:headEnd type="none" w="med" len="med"/>
                      <a:tailEnd type="none" w="med" len="med"/>
                    </a:lnT>
                    <a:lnB w="57150" cap="flat" cmpd="sng" algn="ctr">
                      <a:solidFill>
                        <a:srgbClr val="F2F2F2"/>
                      </a:solidFill>
                      <a:prstDash val="solid"/>
                      <a:round/>
                      <a:headEnd type="none" w="med" len="med"/>
                      <a:tailEnd type="none" w="med" len="med"/>
                    </a:lnB>
                    <a:solidFill>
                      <a:schemeClr val="bg1"/>
                    </a:solidFill>
                  </a:tcPr>
                </a:tc>
                <a:tc hMerge="1">
                  <a:txBody>
                    <a:bodyPr/>
                    <a:lstStyle/>
                    <a:p>
                      <a:pPr marL="0" indent="0" algn="ctr">
                        <a:spcBef>
                          <a:spcPts val="0"/>
                        </a:spcBef>
                        <a:buNone/>
                      </a:pPr>
                      <a:endParaRPr lang="en-US" sz="1200" dirty="0">
                        <a:solidFill>
                          <a:schemeClr val="tx2"/>
                        </a:solidFill>
                        <a:latin typeface="Times New Roman" panose="02020603050405020304" pitchFamily="18" charset="0"/>
                        <a:cs typeface="Times New Roman" panose="02020603050405020304" pitchFamily="18" charset="0"/>
                      </a:endParaRPr>
                    </a:p>
                  </a:txBody>
                  <a:tcPr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solidFill>
                  </a:tcPr>
                </a:tc>
                <a:tc gridSpan="2">
                  <a:txBody>
                    <a:bodyPr/>
                    <a:lstStyle/>
                    <a:p>
                      <a:pPr marL="0" indent="0" algn="ctr">
                        <a:buNone/>
                      </a:pPr>
                      <a:r>
                        <a:rPr lang="en-US" sz="1100" dirty="0">
                          <a:solidFill>
                            <a:schemeClr val="tx2"/>
                          </a:solidFill>
                          <a:latin typeface="Times New Roman" panose="02020603050405020304" pitchFamily="18" charset="0"/>
                          <a:cs typeface="Times New Roman" panose="02020603050405020304" pitchFamily="18" charset="0"/>
                        </a:rPr>
                        <a:t>Develop </a:t>
                      </a:r>
                      <a:r>
                        <a:rPr lang="en-US" sz="1100" b="1" dirty="0">
                          <a:solidFill>
                            <a:srgbClr val="307AAD"/>
                          </a:solidFill>
                          <a:latin typeface="Times New Roman" panose="02020603050405020304" pitchFamily="18" charset="0"/>
                          <a:cs typeface="Times New Roman" panose="02020603050405020304" pitchFamily="18" charset="0"/>
                        </a:rPr>
                        <a:t>community care </a:t>
                      </a:r>
                      <a:r>
                        <a:rPr lang="en-US" sz="1100" dirty="0">
                          <a:solidFill>
                            <a:schemeClr val="tx2"/>
                          </a:solidFill>
                          <a:latin typeface="Times New Roman" panose="02020603050405020304" pitchFamily="18" charset="0"/>
                          <a:cs typeface="Times New Roman" panose="02020603050405020304" pitchFamily="18" charset="0"/>
                        </a:rPr>
                        <a:t>models</a:t>
                      </a:r>
                      <a:endParaRPr lang="en-US" dirty="0"/>
                    </a:p>
                  </a:txBody>
                  <a:tcPr anchor="ctr">
                    <a:lnL w="57150" cap="flat" cmpd="sng" algn="ctr">
                      <a:solidFill>
                        <a:srgbClr val="F2F2F2"/>
                      </a:solidFill>
                      <a:prstDash val="solid"/>
                      <a:round/>
                      <a:headEnd type="none" w="med" len="med"/>
                      <a:tailEnd type="none" w="med" len="med"/>
                    </a:lnL>
                    <a:lnR w="57150" cap="flat" cmpd="sng" algn="ctr">
                      <a:solidFill>
                        <a:srgbClr val="F2F2F2"/>
                      </a:solidFill>
                      <a:prstDash val="solid"/>
                      <a:round/>
                      <a:headEnd type="none" w="med" len="med"/>
                      <a:tailEnd type="none" w="med" len="med"/>
                    </a:lnR>
                    <a:lnT w="57150" cap="flat" cmpd="sng" algn="ctr">
                      <a:solidFill>
                        <a:srgbClr val="F2F2F2"/>
                      </a:solidFill>
                      <a:prstDash val="solid"/>
                      <a:round/>
                      <a:headEnd type="none" w="med" len="med"/>
                      <a:tailEnd type="none" w="med" len="med"/>
                    </a:lnT>
                    <a:lnB w="57150" cap="flat" cmpd="sng" algn="ctr">
                      <a:solidFill>
                        <a:srgbClr val="F2F2F2"/>
                      </a:solidFill>
                      <a:prstDash val="solid"/>
                      <a:round/>
                      <a:headEnd type="none" w="med" len="med"/>
                      <a:tailEnd type="none" w="med" len="med"/>
                    </a:lnB>
                    <a:solidFill>
                      <a:schemeClr val="bg1"/>
                    </a:solidFill>
                  </a:tcPr>
                </a:tc>
                <a:tc hMerge="1">
                  <a:txBody>
                    <a:bodyPr/>
                    <a:lstStyle/>
                    <a:p>
                      <a:pPr marL="0" indent="0" algn="ctr">
                        <a:spcBef>
                          <a:spcPts val="0"/>
                        </a:spcBef>
                        <a:buNone/>
                      </a:pPr>
                      <a:endParaRPr lang="en-US" sz="1200" dirty="0">
                        <a:solidFill>
                          <a:schemeClr val="tx2"/>
                        </a:solidFill>
                        <a:latin typeface="Times New Roman" panose="02020603050405020304" pitchFamily="18" charset="0"/>
                        <a:cs typeface="Times New Roman" panose="02020603050405020304" pitchFamily="18" charset="0"/>
                      </a:endParaRPr>
                    </a:p>
                  </a:txBody>
                  <a:tcPr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712112872"/>
                  </a:ext>
                </a:extLst>
              </a:tr>
              <a:tr h="644679">
                <a:tc gridSpan="2">
                  <a:txBody>
                    <a:bodyPr/>
                    <a:lstStyle/>
                    <a:p>
                      <a:pPr marL="0" indent="0" algn="ctr">
                        <a:spcBef>
                          <a:spcPts val="0"/>
                        </a:spcBef>
                        <a:buNone/>
                      </a:pPr>
                      <a:r>
                        <a:rPr lang="en-US" sz="1100" b="1" dirty="0">
                          <a:solidFill>
                            <a:srgbClr val="307AAD"/>
                          </a:solidFill>
                          <a:latin typeface="Times New Roman" panose="02020603050405020304" pitchFamily="18" charset="0"/>
                          <a:cs typeface="Times New Roman" panose="02020603050405020304" pitchFamily="18" charset="0"/>
                        </a:rPr>
                        <a:t>Optimize service lines </a:t>
                      </a:r>
                      <a:r>
                        <a:rPr lang="en-US" sz="1100" dirty="0">
                          <a:solidFill>
                            <a:schemeClr val="tx2"/>
                          </a:solidFill>
                          <a:latin typeface="Times New Roman" panose="02020603050405020304" pitchFamily="18" charset="0"/>
                          <a:cs typeface="Times New Roman" panose="02020603050405020304" pitchFamily="18" charset="0"/>
                        </a:rPr>
                        <a:t>across </a:t>
                      </a:r>
                      <a:br>
                        <a:rPr lang="en-US" sz="1100" dirty="0">
                          <a:solidFill>
                            <a:schemeClr val="tx2"/>
                          </a:solidFill>
                          <a:latin typeface="Times New Roman" panose="02020603050405020304" pitchFamily="18" charset="0"/>
                          <a:cs typeface="Times New Roman" panose="02020603050405020304" pitchFamily="18" charset="0"/>
                        </a:rPr>
                      </a:br>
                      <a:r>
                        <a:rPr lang="en-US" sz="1100" dirty="0">
                          <a:solidFill>
                            <a:schemeClr val="tx2"/>
                          </a:solidFill>
                          <a:latin typeface="Times New Roman" panose="02020603050405020304" pitchFamily="18" charset="0"/>
                          <a:cs typeface="Times New Roman" panose="02020603050405020304" pitchFamily="18" charset="0"/>
                        </a:rPr>
                        <a:t>the care continuum</a:t>
                      </a:r>
                    </a:p>
                  </a:txBody>
                  <a:tcPr anchor="ctr">
                    <a:lnL w="57150" cap="flat" cmpd="sng" algn="ctr">
                      <a:solidFill>
                        <a:srgbClr val="F2F2F2"/>
                      </a:solidFill>
                      <a:prstDash val="solid"/>
                      <a:round/>
                      <a:headEnd type="none" w="med" len="med"/>
                      <a:tailEnd type="none" w="med" len="med"/>
                    </a:lnL>
                    <a:lnR w="57150" cap="flat" cmpd="sng" algn="ctr">
                      <a:solidFill>
                        <a:srgbClr val="F2F2F2"/>
                      </a:solidFill>
                      <a:prstDash val="solid"/>
                      <a:round/>
                      <a:headEnd type="none" w="med" len="med"/>
                      <a:tailEnd type="none" w="med" len="med"/>
                    </a:lnR>
                    <a:lnT w="57150" cap="flat" cmpd="sng" algn="ctr">
                      <a:solidFill>
                        <a:srgbClr val="F2F2F2"/>
                      </a:solidFill>
                      <a:prstDash val="solid"/>
                      <a:round/>
                      <a:headEnd type="none" w="med" len="med"/>
                      <a:tailEnd type="none" w="med" len="med"/>
                    </a:lnT>
                    <a:lnB w="57150" cap="flat" cmpd="sng" algn="ctr">
                      <a:solidFill>
                        <a:srgbClr val="F2F2F2"/>
                      </a:solidFill>
                      <a:prstDash val="solid"/>
                      <a:round/>
                      <a:headEnd type="none" w="med" len="med"/>
                      <a:tailEnd type="none" w="med" len="med"/>
                    </a:lnB>
                    <a:solidFill>
                      <a:schemeClr val="bg1"/>
                    </a:solidFill>
                  </a:tcPr>
                </a:tc>
                <a:tc hMerge="1">
                  <a:txBody>
                    <a:bodyPr/>
                    <a:lstStyle/>
                    <a:p>
                      <a:pPr marL="0" indent="0" algn="ctr">
                        <a:spcBef>
                          <a:spcPts val="0"/>
                        </a:spcBef>
                        <a:buNone/>
                      </a:pPr>
                      <a:endParaRPr lang="en-US" sz="1200" dirty="0">
                        <a:solidFill>
                          <a:schemeClr val="tx2"/>
                        </a:solidFill>
                        <a:latin typeface="Times New Roman" panose="02020603050405020304" pitchFamily="18" charset="0"/>
                        <a:cs typeface="Times New Roman" panose="02020603050405020304" pitchFamily="18" charset="0"/>
                      </a:endParaRPr>
                    </a:p>
                  </a:txBody>
                  <a:tcPr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solidFill>
                  </a:tcPr>
                </a:tc>
                <a:tc gridSpan="2">
                  <a:txBody>
                    <a:bodyPr/>
                    <a:lstStyle/>
                    <a:p>
                      <a:pPr marL="0" indent="0" algn="ctr">
                        <a:spcBef>
                          <a:spcPts val="0"/>
                        </a:spcBef>
                        <a:buNone/>
                      </a:pPr>
                      <a:r>
                        <a:rPr lang="en-US" sz="1100" dirty="0">
                          <a:solidFill>
                            <a:schemeClr val="tx2"/>
                          </a:solidFill>
                          <a:latin typeface="Times New Roman" panose="02020603050405020304" pitchFamily="18" charset="0"/>
                          <a:cs typeface="Times New Roman" panose="02020603050405020304" pitchFamily="18" charset="0"/>
                        </a:rPr>
                        <a:t>Optimize</a:t>
                      </a:r>
                    </a:p>
                    <a:p>
                      <a:pPr marL="0" indent="0" algn="ctr">
                        <a:spcBef>
                          <a:spcPts val="0"/>
                        </a:spcBef>
                        <a:buNone/>
                      </a:pPr>
                      <a:r>
                        <a:rPr lang="en-US" sz="1100" b="1" dirty="0">
                          <a:solidFill>
                            <a:srgbClr val="307AAD"/>
                          </a:solidFill>
                          <a:latin typeface="Times New Roman" panose="02020603050405020304" pitchFamily="18" charset="0"/>
                          <a:cs typeface="Times New Roman" panose="02020603050405020304" pitchFamily="18" charset="0"/>
                        </a:rPr>
                        <a:t>outpatient</a:t>
                      </a:r>
                      <a:r>
                        <a:rPr lang="en-US" sz="1100" dirty="0">
                          <a:solidFill>
                            <a:schemeClr val="tx2"/>
                          </a:solidFill>
                          <a:latin typeface="Times New Roman" panose="02020603050405020304" pitchFamily="18" charset="0"/>
                          <a:cs typeface="Times New Roman" panose="02020603050405020304" pitchFamily="18" charset="0"/>
                        </a:rPr>
                        <a:t> capabilities</a:t>
                      </a:r>
                      <a:endParaRPr lang="en-US" dirty="0"/>
                    </a:p>
                  </a:txBody>
                  <a:tcPr anchor="ctr">
                    <a:lnL w="57150" cap="flat" cmpd="sng" algn="ctr">
                      <a:solidFill>
                        <a:srgbClr val="F2F2F2"/>
                      </a:solidFill>
                      <a:prstDash val="solid"/>
                      <a:round/>
                      <a:headEnd type="none" w="med" len="med"/>
                      <a:tailEnd type="none" w="med" len="med"/>
                    </a:lnL>
                    <a:lnR w="57150" cap="flat" cmpd="sng" algn="ctr">
                      <a:solidFill>
                        <a:srgbClr val="F2F2F2"/>
                      </a:solidFill>
                      <a:prstDash val="solid"/>
                      <a:round/>
                      <a:headEnd type="none" w="med" len="med"/>
                      <a:tailEnd type="none" w="med" len="med"/>
                    </a:lnR>
                    <a:lnT w="57150" cap="flat" cmpd="sng" algn="ctr">
                      <a:solidFill>
                        <a:srgbClr val="F2F2F2"/>
                      </a:solidFill>
                      <a:prstDash val="solid"/>
                      <a:round/>
                      <a:headEnd type="none" w="med" len="med"/>
                      <a:tailEnd type="none" w="med" len="med"/>
                    </a:lnT>
                    <a:lnB w="57150" cap="flat" cmpd="sng" algn="ctr">
                      <a:solidFill>
                        <a:srgbClr val="F2F2F2"/>
                      </a:solidFill>
                      <a:prstDash val="solid"/>
                      <a:round/>
                      <a:headEnd type="none" w="med" len="med"/>
                      <a:tailEnd type="none" w="med" len="med"/>
                    </a:lnB>
                    <a:solidFill>
                      <a:schemeClr val="bg1"/>
                    </a:solidFill>
                  </a:tcPr>
                </a:tc>
                <a:tc hMerge="1">
                  <a:txBody>
                    <a:bodyPr/>
                    <a:lstStyle/>
                    <a:p>
                      <a:pPr marL="0" indent="0" algn="ctr">
                        <a:spcBef>
                          <a:spcPts val="0"/>
                        </a:spcBef>
                        <a:buNone/>
                      </a:pPr>
                      <a:endParaRPr lang="en-US" sz="1200">
                        <a:solidFill>
                          <a:schemeClr val="tx2"/>
                        </a:solidFill>
                        <a:latin typeface="Times New Roman" panose="02020603050405020304" pitchFamily="18" charset="0"/>
                        <a:cs typeface="Times New Roman" panose="02020603050405020304" pitchFamily="18" charset="0"/>
                      </a:endParaRPr>
                    </a:p>
                  </a:txBody>
                  <a:tcPr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solidFill>
                  </a:tcPr>
                </a:tc>
                <a:tc gridSpan="2">
                  <a:txBody>
                    <a:bodyPr/>
                    <a:lstStyle/>
                    <a:p>
                      <a:pPr marL="0" indent="0" algn="ctr">
                        <a:spcBef>
                          <a:spcPts val="0"/>
                        </a:spcBef>
                        <a:buNone/>
                      </a:pPr>
                      <a:r>
                        <a:rPr lang="en-US" sz="1100" dirty="0">
                          <a:solidFill>
                            <a:schemeClr val="tx2"/>
                          </a:solidFill>
                          <a:latin typeface="Times New Roman" panose="02020603050405020304" pitchFamily="18" charset="0"/>
                          <a:cs typeface="Times New Roman" panose="02020603050405020304" pitchFamily="18" charset="0"/>
                        </a:rPr>
                        <a:t>Align </a:t>
                      </a:r>
                      <a:r>
                        <a:rPr lang="en-US" sz="1100" b="1" dirty="0">
                          <a:solidFill>
                            <a:srgbClr val="307AAD"/>
                          </a:solidFill>
                          <a:latin typeface="Times New Roman" panose="02020603050405020304" pitchFamily="18" charset="0"/>
                          <a:cs typeface="Times New Roman" panose="02020603050405020304" pitchFamily="18" charset="0"/>
                        </a:rPr>
                        <a:t>organizational structure, incentives, and metrics</a:t>
                      </a:r>
                      <a:r>
                        <a:rPr lang="en-US" sz="1100" b="1" dirty="0">
                          <a:solidFill>
                            <a:srgbClr val="0F4A57"/>
                          </a:solidFill>
                          <a:latin typeface="Times New Roman" panose="02020603050405020304" pitchFamily="18" charset="0"/>
                          <a:cs typeface="Times New Roman" panose="02020603050405020304" pitchFamily="18" charset="0"/>
                        </a:rPr>
                        <a:t> </a:t>
                      </a:r>
                      <a:r>
                        <a:rPr lang="en-US" sz="1100" dirty="0">
                          <a:solidFill>
                            <a:schemeClr val="tx2"/>
                          </a:solidFill>
                          <a:latin typeface="Times New Roman" panose="02020603050405020304" pitchFamily="18" charset="0"/>
                          <a:cs typeface="Times New Roman" panose="02020603050405020304" pitchFamily="18" charset="0"/>
                        </a:rPr>
                        <a:t>to support strategy</a:t>
                      </a:r>
                    </a:p>
                  </a:txBody>
                  <a:tcPr anchor="ctr">
                    <a:lnL w="57150" cap="flat" cmpd="sng" algn="ctr">
                      <a:solidFill>
                        <a:srgbClr val="F2F2F2"/>
                      </a:solidFill>
                      <a:prstDash val="solid"/>
                      <a:round/>
                      <a:headEnd type="none" w="med" len="med"/>
                      <a:tailEnd type="none" w="med" len="med"/>
                    </a:lnL>
                    <a:lnR w="57150" cap="flat" cmpd="sng" algn="ctr">
                      <a:solidFill>
                        <a:srgbClr val="F2F2F2"/>
                      </a:solidFill>
                      <a:prstDash val="solid"/>
                      <a:round/>
                      <a:headEnd type="none" w="med" len="med"/>
                      <a:tailEnd type="none" w="med" len="med"/>
                    </a:lnR>
                    <a:lnT w="57150" cap="flat" cmpd="sng" algn="ctr">
                      <a:solidFill>
                        <a:srgbClr val="F2F2F2"/>
                      </a:solidFill>
                      <a:prstDash val="solid"/>
                      <a:round/>
                      <a:headEnd type="none" w="med" len="med"/>
                      <a:tailEnd type="none" w="med" len="med"/>
                    </a:lnT>
                    <a:lnB w="57150" cap="flat" cmpd="sng" algn="ctr">
                      <a:solidFill>
                        <a:srgbClr val="F2F2F2"/>
                      </a:solidFill>
                      <a:prstDash val="solid"/>
                      <a:round/>
                      <a:headEnd type="none" w="med" len="med"/>
                      <a:tailEnd type="none" w="med" len="med"/>
                    </a:lnB>
                    <a:solidFill>
                      <a:schemeClr val="bg1"/>
                    </a:solidFill>
                  </a:tcPr>
                </a:tc>
                <a:tc hMerge="1">
                  <a:txBody>
                    <a:bodyPr/>
                    <a:lstStyle/>
                    <a:p>
                      <a:pPr marL="0" indent="0" algn="ctr">
                        <a:spcBef>
                          <a:spcPts val="0"/>
                        </a:spcBef>
                        <a:buNone/>
                      </a:pPr>
                      <a:endParaRPr lang="en-US" sz="1200" dirty="0">
                        <a:solidFill>
                          <a:schemeClr val="tx2"/>
                        </a:solidFill>
                        <a:latin typeface="Times New Roman" panose="02020603050405020304" pitchFamily="18" charset="0"/>
                        <a:cs typeface="Times New Roman" panose="02020603050405020304" pitchFamily="18" charset="0"/>
                      </a:endParaRPr>
                    </a:p>
                  </a:txBody>
                  <a:tcPr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034543782"/>
                  </a:ext>
                </a:extLst>
              </a:tr>
            </a:tbl>
          </a:graphicData>
        </a:graphic>
      </p:graphicFrame>
      <p:sp>
        <p:nvSpPr>
          <p:cNvPr id="43" name="TextBox 42">
            <a:extLst>
              <a:ext uri="{FF2B5EF4-FFF2-40B4-BE49-F238E27FC236}">
                <a16:creationId xmlns:a16="http://schemas.microsoft.com/office/drawing/2014/main" id="{AFB09A0C-FA4A-3B4F-A668-A15258BD2B3B}"/>
              </a:ext>
            </a:extLst>
          </p:cNvPr>
          <p:cNvSpPr txBox="1"/>
          <p:nvPr userDrawn="1"/>
        </p:nvSpPr>
        <p:spPr bwMode="gray">
          <a:xfrm>
            <a:off x="244853" y="322727"/>
            <a:ext cx="2722652" cy="257369"/>
          </a:xfrm>
          <a:prstGeom prst="rect">
            <a:avLst/>
          </a:prstGeom>
          <a:noFill/>
        </p:spPr>
        <p:txBody>
          <a:bodyPr wrap="square" lIns="36000" tIns="36000" rIns="36000" bIns="36000" rtlCol="0" anchor="ctr">
            <a:spAutoFit/>
          </a:bodyPr>
          <a:lstStyle/>
          <a:p>
            <a:r>
              <a:rPr lang="en-US" sz="1200" dirty="0">
                <a:solidFill>
                  <a:srgbClr val="FFFFFF"/>
                </a:solidFill>
                <a:latin typeface="Franklin Gothic Medium" panose="020B0603020102020204"/>
                <a:cs typeface="Times New Roman" panose="02020603050405020304" pitchFamily="18" charset="0"/>
              </a:rPr>
              <a:t>STRATEGIC PRIORITES</a:t>
            </a:r>
          </a:p>
        </p:txBody>
      </p:sp>
    </p:spTree>
    <p:extLst>
      <p:ext uri="{BB962C8B-B14F-4D97-AF65-F5344CB8AC3E}">
        <p14:creationId xmlns:p14="http://schemas.microsoft.com/office/powerpoint/2010/main" val="2210531757"/>
      </p:ext>
    </p:extLst>
  </p:cSld>
  <p:clrMapOvr>
    <a:masterClrMapping/>
  </p:clrMapOvr>
  <p:transition/>
  <p:timing>
    <p:tnLst>
      <p:par>
        <p:cTn id="1" dur="indefinite" restart="never" nodeType="tmRoot"/>
      </p:par>
    </p:tnLst>
  </p:timing>
  <p:extLst mod="1">
    <p:ext uri="{DCECCB84-F9BA-43D5-87BE-67443E8EF086}">
      <p15:sldGuideLst xmlns:p15="http://schemas.microsoft.com/office/powerpoint/2012/main">
        <p15:guide id="1" pos="168">
          <p15:clr>
            <a:srgbClr val="CCCCCC"/>
          </p15:clr>
        </p15:guide>
        <p15:guide id="2" pos="7512">
          <p15:clr>
            <a:srgbClr val="CCCCCC"/>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blank" preserve="1">
  <p:cSld name="2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7515018"/>
      </p:ext>
    </p:extLst>
  </p:cSld>
  <p:clrMapOvr>
    <a:masterClrMapping/>
  </p:clrMapOvr>
  <p:transition/>
  <p:timing>
    <p:tnLst>
      <p:par>
        <p:cTn id="1" dur="indefinite" restart="never" nodeType="tmRoot"/>
      </p:par>
    </p:tnLst>
  </p:timing>
  <p:extLst mod="1">
    <p:ext uri="{DCECCB84-F9BA-43D5-87BE-67443E8EF086}">
      <p15:sldGuideLst xmlns:p15="http://schemas.microsoft.com/office/powerpoint/2012/main">
        <p15:guide id="1" pos="168">
          <p15:clr>
            <a:srgbClr val="CCCCCC"/>
          </p15:clr>
        </p15:guide>
        <p15:guide id="2" pos="7512">
          <p15:clr>
            <a:srgbClr val="CCCCCC"/>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3_Title Slide">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E15E921F-37C4-9A4A-A306-91EB2DCEE060}"/>
              </a:ext>
            </a:extLst>
          </p:cNvPr>
          <p:cNvSpPr/>
          <p:nvPr userDrawn="1"/>
        </p:nvSpPr>
        <p:spPr bwMode="gray">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257314"/>
              <a:gd name="connsiteY0" fmla="*/ 0 h 6858000"/>
              <a:gd name="connsiteX1" fmla="*/ 12192000 w 12257314"/>
              <a:gd name="connsiteY1" fmla="*/ 0 h 6858000"/>
              <a:gd name="connsiteX2" fmla="*/ 12257314 w 12257314"/>
              <a:gd name="connsiteY2" fmla="*/ 3265715 h 6858000"/>
              <a:gd name="connsiteX3" fmla="*/ 0 w 12257314"/>
              <a:gd name="connsiteY3" fmla="*/ 6858000 h 6858000"/>
              <a:gd name="connsiteX4" fmla="*/ 0 w 12257314"/>
              <a:gd name="connsiteY4" fmla="*/ 0 h 6858000"/>
              <a:gd name="connsiteX0" fmla="*/ 0 w 12273643"/>
              <a:gd name="connsiteY0" fmla="*/ 0 h 6858000"/>
              <a:gd name="connsiteX1" fmla="*/ 12192000 w 12273643"/>
              <a:gd name="connsiteY1" fmla="*/ 0 h 6858000"/>
              <a:gd name="connsiteX2" fmla="*/ 12273643 w 12273643"/>
              <a:gd name="connsiteY2" fmla="*/ 1632858 h 6858000"/>
              <a:gd name="connsiteX3" fmla="*/ 0 w 12273643"/>
              <a:gd name="connsiteY3" fmla="*/ 6858000 h 6858000"/>
              <a:gd name="connsiteX4" fmla="*/ 0 w 12273643"/>
              <a:gd name="connsiteY4" fmla="*/ 0 h 6858000"/>
              <a:gd name="connsiteX0" fmla="*/ 0 w 12192000"/>
              <a:gd name="connsiteY0" fmla="*/ 0 h 6858000"/>
              <a:gd name="connsiteX1" fmla="*/ 12192000 w 12192000"/>
              <a:gd name="connsiteY1" fmla="*/ 0 h 6858000"/>
              <a:gd name="connsiteX2" fmla="*/ 12192000 w 12192000"/>
              <a:gd name="connsiteY2" fmla="*/ 2400301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12192000 w 12192000"/>
              <a:gd name="connsiteY2" fmla="*/ 2367644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12192000" y="2367644"/>
                </a:lnTo>
                <a:lnTo>
                  <a:pt x="0" y="6858000"/>
                </a:lnTo>
                <a:lnTo>
                  <a:pt x="0" y="0"/>
                </a:lnTo>
                <a:close/>
              </a:path>
            </a:pathLst>
          </a:custGeom>
          <a:gradFill>
            <a:gsLst>
              <a:gs pos="0">
                <a:srgbClr val="307AAD"/>
              </a:gs>
              <a:gs pos="98000">
                <a:srgbClr val="307AAD">
                  <a:alpha val="85000"/>
                </a:srgbClr>
              </a:gs>
            </a:gsLst>
            <a:lin ang="0" scaled="1"/>
          </a:gradFill>
          <a:ln w="9525">
            <a:noFill/>
          </a:ln>
          <a:effectLst>
            <a:outerShdw blurRad="508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en-US" sz="1600">
              <a:solidFill>
                <a:srgbClr val="000000"/>
              </a:solidFill>
            </a:endParaRPr>
          </a:p>
        </p:txBody>
      </p:sp>
      <p:sp>
        <p:nvSpPr>
          <p:cNvPr id="2" name="Title"/>
          <p:cNvSpPr>
            <a:spLocks noGrp="1"/>
          </p:cNvSpPr>
          <p:nvPr userDrawn="1">
            <p:ph type="ctrTitle" hasCustomPrompt="1"/>
            <p:custDataLst>
              <p:tags r:id="rId1"/>
            </p:custDataLst>
          </p:nvPr>
        </p:nvSpPr>
        <p:spPr>
          <a:xfrm>
            <a:off x="914400" y="1325880"/>
            <a:ext cx="10363200" cy="1270363"/>
          </a:xfrm>
        </p:spPr>
        <p:txBody>
          <a:bodyPr lIns="128016" tIns="64008" rIns="128016" bIns="64008" anchor="b" anchorCtr="0">
            <a:normAutofit/>
          </a:bodyPr>
          <a:lstStyle>
            <a:lvl1pPr algn="l">
              <a:spcBef>
                <a:spcPct val="0"/>
              </a:spcBef>
              <a:defRPr sz="6000" b="1" i="0">
                <a:solidFill>
                  <a:schemeClr val="bg1"/>
                </a:solidFill>
                <a:latin typeface="+mj-lt"/>
              </a:defRPr>
            </a:lvl1pPr>
          </a:lstStyle>
          <a:p>
            <a:r>
              <a:rPr lang="en-US" dirty="0"/>
              <a:t>Click to add title</a:t>
            </a:r>
          </a:p>
        </p:txBody>
      </p:sp>
      <p:sp>
        <p:nvSpPr>
          <p:cNvPr id="6" name="btfpLayoutConfig" hidden="1"/>
          <p:cNvSpPr txBox="1"/>
          <p:nvPr userDrawn="1">
            <p:custDataLst>
              <p:tags r:id="rId2"/>
            </p:custDataLst>
          </p:nvPr>
        </p:nvSpPr>
        <p:spPr>
          <a:xfrm>
            <a:off x="12701" y="12700"/>
            <a:ext cx="611312" cy="88092"/>
          </a:xfrm>
          <a:prstGeom prst="rect">
            <a:avLst/>
          </a:prstGeom>
          <a:noFill/>
        </p:spPr>
        <p:txBody>
          <a:bodyPr vert="horz" wrap="none" lIns="36000" tIns="36000" rIns="36000" bIns="36000" rtlCol="0">
            <a:spAutoFit/>
          </a:bodyPr>
          <a:lstStyle/>
          <a:p>
            <a:pPr marL="177786" indent="-177786" defTabSz="711143">
              <a:spcBef>
                <a:spcPts val="1200"/>
              </a:spcBef>
              <a:buFontTx/>
              <a:buChar char="•"/>
            </a:pPr>
            <a:r>
              <a:rPr lang="en-US" sz="100">
                <a:solidFill>
                  <a:srgbClr val="FFFFFF">
                    <a:alpha val="0"/>
                  </a:srgbClr>
                </a:solidFill>
              </a:rPr>
              <a:t>overall_0_131468226384557565 columns_1_131468226384557565 </a:t>
            </a:r>
          </a:p>
        </p:txBody>
      </p:sp>
      <p:pic>
        <p:nvPicPr>
          <p:cNvPr id="11" name="Picture 10">
            <a:extLst>
              <a:ext uri="{FF2B5EF4-FFF2-40B4-BE49-F238E27FC236}">
                <a16:creationId xmlns:a16="http://schemas.microsoft.com/office/drawing/2014/main" id="{39560BEA-979F-F240-B6EA-3390DC021418}"/>
              </a:ext>
            </a:extLst>
          </p:cNvPr>
          <p:cNvPicPr>
            <a:picLocks noChangeAspect="1"/>
          </p:cNvPicPr>
          <p:nvPr userDrawn="1"/>
        </p:nvPicPr>
        <p:blipFill>
          <a:blip r:embed="rId4"/>
          <a:stretch>
            <a:fillRect/>
          </a:stretch>
        </p:blipFill>
        <p:spPr>
          <a:xfrm>
            <a:off x="8295003" y="5460574"/>
            <a:ext cx="3368631" cy="984676"/>
          </a:xfrm>
          <a:prstGeom prst="rect">
            <a:avLst/>
          </a:prstGeom>
        </p:spPr>
      </p:pic>
      <p:sp>
        <p:nvSpPr>
          <p:cNvPr id="19" name="Text Placeholder 18">
            <a:extLst>
              <a:ext uri="{FF2B5EF4-FFF2-40B4-BE49-F238E27FC236}">
                <a16:creationId xmlns:a16="http://schemas.microsoft.com/office/drawing/2014/main" id="{9F000818-D6C4-B44B-BB04-824A1FA0F648}"/>
              </a:ext>
            </a:extLst>
          </p:cNvPr>
          <p:cNvSpPr>
            <a:spLocks noGrp="1"/>
          </p:cNvSpPr>
          <p:nvPr>
            <p:ph type="body" sz="quarter" idx="10"/>
          </p:nvPr>
        </p:nvSpPr>
        <p:spPr>
          <a:xfrm>
            <a:off x="914400" y="2595563"/>
            <a:ext cx="7050088" cy="1355725"/>
          </a:xfrm>
        </p:spPr>
        <p:txBody>
          <a:bodyPr>
            <a:noAutofit/>
          </a:bodyPr>
          <a:lstStyle>
            <a:lvl1pPr>
              <a:defRPr sz="2400" b="0" i="0">
                <a:solidFill>
                  <a:schemeClr val="bg1"/>
                </a:solidFill>
                <a:latin typeface="+mj-lt"/>
              </a:defRPr>
            </a:lvl1pPr>
            <a:lvl2pPr>
              <a:defRPr sz="2400" b="0" i="0">
                <a:solidFill>
                  <a:schemeClr val="bg1"/>
                </a:solidFill>
                <a:latin typeface="Franklin Gothic Medium" panose="020B0603020102020204" pitchFamily="34" charset="0"/>
              </a:defRPr>
            </a:lvl2pPr>
            <a:lvl3pPr>
              <a:defRPr sz="2400" b="0" i="0">
                <a:solidFill>
                  <a:schemeClr val="bg1"/>
                </a:solidFill>
                <a:latin typeface="Franklin Gothic Medium" panose="020B0603020102020204" pitchFamily="34" charset="0"/>
              </a:defRPr>
            </a:lvl3pPr>
            <a:lvl4pPr>
              <a:defRPr sz="2400" b="0" i="0">
                <a:solidFill>
                  <a:schemeClr val="bg1"/>
                </a:solidFill>
                <a:latin typeface="Franklin Gothic Medium" panose="020B0603020102020204" pitchFamily="34" charset="0"/>
              </a:defRPr>
            </a:lvl4pPr>
            <a:lvl5pPr>
              <a:defRPr sz="2400" b="0" i="0">
                <a:solidFill>
                  <a:schemeClr val="bg1"/>
                </a:solidFill>
                <a:latin typeface="Franklin Gothic Medium" panose="020B0603020102020204" pitchFamily="34" charset="0"/>
              </a:defRPr>
            </a:lvl5pPr>
          </a:lstStyle>
          <a:p>
            <a:pPr lvl="0"/>
            <a:r>
              <a:rPr lang="en-US" dirty="0"/>
              <a:t>Edit Master text styles</a:t>
            </a:r>
          </a:p>
        </p:txBody>
      </p:sp>
    </p:spTree>
    <p:extLst>
      <p:ext uri="{BB962C8B-B14F-4D97-AF65-F5344CB8AC3E}">
        <p14:creationId xmlns:p14="http://schemas.microsoft.com/office/powerpoint/2010/main" val="448567378"/>
      </p:ext>
    </p:extLst>
  </p:cSld>
  <p:clrMapOvr>
    <a:masterClrMapping/>
  </p:clrMapOvr>
  <p:transition/>
  <p:timing>
    <p:tnLst>
      <p:par>
        <p:cTn id="1" dur="indefinite" restart="never" nodeType="tmRoot"/>
      </p:par>
    </p:tnLst>
  </p:timing>
  <p:extLst mod="1">
    <p:ext uri="{DCECCB84-F9BA-43D5-87BE-67443E8EF086}">
      <p15:sldGuideLst xmlns:p15="http://schemas.microsoft.com/office/powerpoint/2012/main">
        <p15:guide id="1" pos="168">
          <p15:clr>
            <a:srgbClr val="CCCCCC"/>
          </p15:clr>
        </p15:guide>
        <p15:guide id="2" pos="7512">
          <p15:clr>
            <a:srgbClr val="CCCCCC"/>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1_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F2DAE12-B695-41C0-B383-0D85BB6F3DF4}"/>
              </a:ext>
            </a:extLst>
          </p:cNvPr>
          <p:cNvSpPr>
            <a:spLocks noGrp="1"/>
          </p:cNvSpPr>
          <p:nvPr>
            <p:ph idx="1"/>
          </p:nvPr>
        </p:nvSpPr>
        <p:spPr>
          <a:xfrm>
            <a:off x="609600" y="1600200"/>
            <a:ext cx="10912928" cy="4526280"/>
          </a:xfrm>
        </p:spPr>
        <p:txBody>
          <a:bodyPr/>
          <a:lstStyle>
            <a:lvl1pPr>
              <a:defRPr b="0" i="0">
                <a:latin typeface="Times New Roman" panose="02020603050405020304" pitchFamily="18" charset="0"/>
                <a:cs typeface="Times New Roman" panose="02020603050405020304" pitchFamily="18" charset="0"/>
              </a:defRPr>
            </a:lvl1pPr>
            <a:lvl2pPr>
              <a:defRPr b="0" i="0">
                <a:latin typeface="Times New Roman" panose="02020603050405020304" pitchFamily="18" charset="0"/>
                <a:cs typeface="Times New Roman" panose="02020603050405020304" pitchFamily="18" charset="0"/>
              </a:defRPr>
            </a:lvl2pPr>
            <a:lvl3pPr>
              <a:defRPr b="0" i="0">
                <a:latin typeface="Times New Roman" panose="02020603050405020304" pitchFamily="18" charset="0"/>
                <a:cs typeface="Times New Roman" panose="02020603050405020304" pitchFamily="18" charset="0"/>
              </a:defRPr>
            </a:lvl3pPr>
            <a:lvl4pPr>
              <a:defRPr b="0" i="0">
                <a:latin typeface="Times New Roman" panose="02020603050405020304" pitchFamily="18" charset="0"/>
                <a:cs typeface="Times New Roman" panose="02020603050405020304" pitchFamily="18" charset="0"/>
              </a:defRPr>
            </a:lvl4pPr>
            <a:lvl5pPr>
              <a:defRPr b="0" i="0">
                <a:latin typeface="Times New Roman" panose="02020603050405020304" pitchFamily="18" charset="0"/>
                <a:cs typeface="Times New Roman" panose="02020603050405020304" pitchFamily="18"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39402AC3-805B-4E2A-A073-16AA6059B6C2}"/>
              </a:ext>
            </a:extLst>
          </p:cNvPr>
          <p:cNvSpPr>
            <a:spLocks noGrp="1"/>
          </p:cNvSpPr>
          <p:nvPr>
            <p:ph type="title"/>
          </p:nvPr>
        </p:nvSpPr>
        <p:spPr>
          <a:xfrm>
            <a:off x="609600" y="64008"/>
            <a:ext cx="8229600" cy="1051560"/>
          </a:xfrm>
        </p:spPr>
        <p:txBody>
          <a:bodyPr anchor="ctr"/>
          <a:lstStyle>
            <a:lvl1pPr>
              <a:defRPr b="0" i="0">
                <a:latin typeface="+mj-lt"/>
              </a:defRPr>
            </a:lvl1pPr>
          </a:lstStyle>
          <a:p>
            <a:r>
              <a:rPr lang="en-US"/>
              <a:t>Click to edit Master title style</a:t>
            </a:r>
          </a:p>
        </p:txBody>
      </p:sp>
    </p:spTree>
    <p:extLst>
      <p:ext uri="{BB962C8B-B14F-4D97-AF65-F5344CB8AC3E}">
        <p14:creationId xmlns:p14="http://schemas.microsoft.com/office/powerpoint/2010/main" val="1886445327"/>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02AC3-805B-4E2A-A073-16AA6059B6C2}"/>
              </a:ext>
            </a:extLst>
          </p:cNvPr>
          <p:cNvSpPr>
            <a:spLocks noGrp="1"/>
          </p:cNvSpPr>
          <p:nvPr>
            <p:ph type="title"/>
          </p:nvPr>
        </p:nvSpPr>
        <p:spPr>
          <a:xfrm>
            <a:off x="609600" y="64008"/>
            <a:ext cx="8229600" cy="1051560"/>
          </a:xfrm>
        </p:spPr>
        <p:txBody>
          <a:bodyPr anchor="ctr"/>
          <a:lstStyle>
            <a:lvl1pPr>
              <a:defRPr b="0" i="0">
                <a:latin typeface="+mj-lt"/>
              </a:defRPr>
            </a:lvl1pPr>
          </a:lstStyle>
          <a:p>
            <a:r>
              <a:rPr lang="en-US"/>
              <a:t>Click to edit Master title style</a:t>
            </a:r>
          </a:p>
        </p:txBody>
      </p:sp>
      <p:sp>
        <p:nvSpPr>
          <p:cNvPr id="3" name="Content Placeholder 2">
            <a:extLst>
              <a:ext uri="{FF2B5EF4-FFF2-40B4-BE49-F238E27FC236}">
                <a16:creationId xmlns:a16="http://schemas.microsoft.com/office/drawing/2014/main" id="{DF2DAE12-B695-41C0-B383-0D85BB6F3DF4}"/>
              </a:ext>
            </a:extLst>
          </p:cNvPr>
          <p:cNvSpPr>
            <a:spLocks noGrp="1"/>
          </p:cNvSpPr>
          <p:nvPr>
            <p:ph idx="1"/>
          </p:nvPr>
        </p:nvSpPr>
        <p:spPr>
          <a:xfrm>
            <a:off x="6155871" y="1600200"/>
            <a:ext cx="5366657" cy="4526280"/>
          </a:xfrm>
        </p:spPr>
        <p:txBody>
          <a:bodyPr/>
          <a:lstStyle>
            <a:lvl1pPr>
              <a:defRPr b="0" i="0">
                <a:latin typeface="Times New Roman" panose="02020603050405020304" pitchFamily="18" charset="0"/>
                <a:cs typeface="Times New Roman" panose="02020603050405020304" pitchFamily="18" charset="0"/>
              </a:defRPr>
            </a:lvl1pPr>
            <a:lvl2pPr>
              <a:defRPr b="0" i="0">
                <a:latin typeface="Times New Roman" panose="02020603050405020304" pitchFamily="18" charset="0"/>
                <a:cs typeface="Times New Roman" panose="02020603050405020304" pitchFamily="18" charset="0"/>
              </a:defRPr>
            </a:lvl2pPr>
            <a:lvl3pPr>
              <a:defRPr b="0" i="0">
                <a:latin typeface="Times New Roman" panose="02020603050405020304" pitchFamily="18" charset="0"/>
                <a:cs typeface="Times New Roman" panose="02020603050405020304" pitchFamily="18" charset="0"/>
              </a:defRPr>
            </a:lvl3pPr>
            <a:lvl4pPr>
              <a:defRPr b="0" i="0">
                <a:latin typeface="Times New Roman" panose="02020603050405020304" pitchFamily="18" charset="0"/>
                <a:cs typeface="Times New Roman" panose="02020603050405020304" pitchFamily="18" charset="0"/>
              </a:defRPr>
            </a:lvl4pPr>
            <a:lvl5pPr>
              <a:defRPr b="0" i="0">
                <a:latin typeface="Times New Roman" panose="02020603050405020304" pitchFamily="18" charset="0"/>
                <a:cs typeface="Times New Roman" panose="02020603050405020304" pitchFamily="18"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18476A7-CA12-C345-A610-ABB0549CD094}"/>
              </a:ext>
            </a:extLst>
          </p:cNvPr>
          <p:cNvSpPr>
            <a:spLocks noGrp="1"/>
          </p:cNvSpPr>
          <p:nvPr>
            <p:ph type="body" sz="quarter" idx="10"/>
          </p:nvPr>
        </p:nvSpPr>
        <p:spPr>
          <a:xfrm>
            <a:off x="609600" y="1600200"/>
            <a:ext cx="5366657" cy="452628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87794064"/>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F2DAE12-B695-41C0-B383-0D85BB6F3DF4}"/>
              </a:ext>
            </a:extLst>
          </p:cNvPr>
          <p:cNvSpPr>
            <a:spLocks noGrp="1"/>
          </p:cNvSpPr>
          <p:nvPr>
            <p:ph idx="1"/>
          </p:nvPr>
        </p:nvSpPr>
        <p:spPr>
          <a:xfrm>
            <a:off x="609600" y="1600200"/>
            <a:ext cx="10912928" cy="4526280"/>
          </a:xfrm>
        </p:spPr>
        <p:txBody>
          <a:bodyPr/>
          <a:lstStyle>
            <a:lvl1pPr>
              <a:defRPr b="0" i="0">
                <a:latin typeface="Times New Roman" panose="02020603050405020304" pitchFamily="18" charset="0"/>
                <a:cs typeface="Times New Roman" panose="02020603050405020304" pitchFamily="18" charset="0"/>
              </a:defRPr>
            </a:lvl1pPr>
            <a:lvl2pPr>
              <a:defRPr b="0" i="0">
                <a:latin typeface="Times New Roman" panose="02020603050405020304" pitchFamily="18" charset="0"/>
                <a:cs typeface="Times New Roman" panose="02020603050405020304" pitchFamily="18" charset="0"/>
              </a:defRPr>
            </a:lvl2pPr>
            <a:lvl3pPr>
              <a:defRPr b="0" i="0">
                <a:latin typeface="Times New Roman" panose="02020603050405020304" pitchFamily="18" charset="0"/>
                <a:cs typeface="Times New Roman" panose="02020603050405020304" pitchFamily="18" charset="0"/>
              </a:defRPr>
            </a:lvl3pPr>
            <a:lvl4pPr>
              <a:defRPr b="0" i="0">
                <a:latin typeface="Times New Roman" panose="02020603050405020304" pitchFamily="18" charset="0"/>
                <a:cs typeface="Times New Roman" panose="02020603050405020304" pitchFamily="18" charset="0"/>
              </a:defRPr>
            </a:lvl4pPr>
            <a:lvl5pPr>
              <a:defRPr b="0" i="0">
                <a:latin typeface="Times New Roman" panose="02020603050405020304" pitchFamily="18" charset="0"/>
                <a:cs typeface="Times New Roman" panose="02020603050405020304" pitchFamily="18"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39402AC3-805B-4E2A-A073-16AA6059B6C2}"/>
              </a:ext>
            </a:extLst>
          </p:cNvPr>
          <p:cNvSpPr>
            <a:spLocks noGrp="1"/>
          </p:cNvSpPr>
          <p:nvPr>
            <p:ph type="title"/>
          </p:nvPr>
        </p:nvSpPr>
        <p:spPr>
          <a:xfrm>
            <a:off x="609600" y="64008"/>
            <a:ext cx="8229600" cy="1051560"/>
          </a:xfrm>
        </p:spPr>
        <p:txBody>
          <a:bodyPr anchor="ctr"/>
          <a:lstStyle>
            <a:lvl1pPr>
              <a:defRPr b="0" i="0">
                <a:latin typeface="+mj-lt"/>
              </a:defRPr>
            </a:lvl1pPr>
          </a:lstStyle>
          <a:p>
            <a:r>
              <a:rPr lang="en-US"/>
              <a:t>Click to edit Master title style</a:t>
            </a:r>
          </a:p>
        </p:txBody>
      </p:sp>
    </p:spTree>
    <p:extLst>
      <p:ext uri="{BB962C8B-B14F-4D97-AF65-F5344CB8AC3E}">
        <p14:creationId xmlns:p14="http://schemas.microsoft.com/office/powerpoint/2010/main" val="1666811923"/>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p:cNvSpPr>
            <a:spLocks noGrp="1"/>
          </p:cNvSpPr>
          <p:nvPr>
            <p:ph type="title"/>
            <p:custDataLst>
              <p:tags r:id="rId1"/>
            </p:custDataLst>
          </p:nvPr>
        </p:nvSpPr>
        <p:spPr/>
        <p:txBody>
          <a:bodyPr/>
          <a:lstStyle/>
          <a:p>
            <a:r>
              <a:rPr lang="en-US"/>
              <a:t>Click to edit Master title style</a:t>
            </a:r>
          </a:p>
        </p:txBody>
      </p:sp>
      <p:sp>
        <p:nvSpPr>
          <p:cNvPr id="3" name="btfpLayoutConfig" hidden="1"/>
          <p:cNvSpPr txBox="1"/>
          <p:nvPr userDrawn="1">
            <p:custDataLst>
              <p:tags r:id="rId2"/>
            </p:custDataLst>
          </p:nvPr>
        </p:nvSpPr>
        <p:spPr bwMode="gray">
          <a:xfrm>
            <a:off x="12700" y="12700"/>
            <a:ext cx="8890000" cy="88092"/>
          </a:xfrm>
          <a:prstGeom prst="rect">
            <a:avLst/>
          </a:prstGeom>
          <a:noFill/>
        </p:spPr>
        <p:txBody>
          <a:bodyPr vert="horz" wrap="square" lIns="36000" tIns="36000" rIns="36000" bIns="36000" rtlCol="0">
            <a:spAutoFit/>
          </a:bodyPr>
          <a:lstStyle/>
          <a:p>
            <a:pPr defTabSz="711143">
              <a:spcBef>
                <a:spcPts val="1200"/>
              </a:spcBef>
            </a:pPr>
            <a:r>
              <a:rPr lang="en-US" sz="100">
                <a:solidFill>
                  <a:srgbClr val="FFFFFF">
                    <a:alpha val="0"/>
                  </a:srgbClr>
                </a:solidFill>
              </a:rPr>
              <a:t>overall_0_131959414918610113 columns_1_131959414918610113 </a:t>
            </a:r>
          </a:p>
        </p:txBody>
      </p:sp>
    </p:spTree>
    <p:extLst>
      <p:ext uri="{BB962C8B-B14F-4D97-AF65-F5344CB8AC3E}">
        <p14:creationId xmlns:p14="http://schemas.microsoft.com/office/powerpoint/2010/main" val="1579620704"/>
      </p:ext>
    </p:extLst>
  </p:cSld>
  <p:clrMapOvr>
    <a:masterClrMapping/>
  </p:clrMapOvr>
  <p:transition/>
  <p:timing>
    <p:tnLst>
      <p:par>
        <p:cTn id="1" dur="indefinite" restart="never" nodeType="tmRoot"/>
      </p:par>
    </p:tnLst>
  </p:timing>
  <p:extLst mod="1">
    <p:ext uri="{DCECCB84-F9BA-43D5-87BE-67443E8EF086}">
      <p15:sldGuideLst xmlns:p15="http://schemas.microsoft.com/office/powerpoint/2012/main">
        <p15:guide id="1" pos="168">
          <p15:clr>
            <a:srgbClr val="CCCCCC"/>
          </p15:clr>
        </p15:guide>
        <p15:guide id="2" pos="7512">
          <p15:clr>
            <a:srgbClr val="CCCCCC"/>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17B2D0C5-DA42-254F-AC9D-EEE6C722D5E1}"/>
              </a:ext>
            </a:extLst>
          </p:cNvPr>
          <p:cNvSpPr>
            <a:spLocks noGrp="1"/>
          </p:cNvSpPr>
          <p:nvPr>
            <p:ph type="body" sz="quarter" idx="10"/>
          </p:nvPr>
        </p:nvSpPr>
        <p:spPr>
          <a:xfrm>
            <a:off x="612648" y="690664"/>
            <a:ext cx="8246007" cy="5476672"/>
          </a:xfrm>
        </p:spPr>
        <p:txBody>
          <a:bodyPr anchor="ctr">
            <a:normAutofit/>
          </a:bodyPr>
          <a:lstStyle>
            <a:lvl1pPr>
              <a:defRPr sz="4400" b="1" i="0">
                <a:solidFill>
                  <a:schemeClr val="bg1"/>
                </a:solidFill>
                <a:latin typeface="+mj-lt"/>
              </a:defRPr>
            </a:lvl1pPr>
            <a:lvl2pPr>
              <a:defRPr sz="4400" b="1" i="0">
                <a:solidFill>
                  <a:schemeClr val="bg1"/>
                </a:solidFill>
                <a:latin typeface="+mj-lt"/>
              </a:defRPr>
            </a:lvl2pPr>
            <a:lvl3pPr>
              <a:defRPr sz="4400" b="1" i="0">
                <a:solidFill>
                  <a:schemeClr val="bg1"/>
                </a:solidFill>
                <a:latin typeface="+mj-lt"/>
              </a:defRPr>
            </a:lvl3pPr>
            <a:lvl4pPr>
              <a:defRPr sz="4400" b="1" i="0">
                <a:solidFill>
                  <a:schemeClr val="bg1"/>
                </a:solidFill>
                <a:latin typeface="+mj-lt"/>
              </a:defRPr>
            </a:lvl4pPr>
            <a:lvl5pPr>
              <a:defRPr sz="4400" b="1" i="0">
                <a:solidFill>
                  <a:schemeClr val="bg1"/>
                </a:solidFill>
                <a:latin typeface="+mj-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Box 4">
            <a:extLst>
              <a:ext uri="{FF2B5EF4-FFF2-40B4-BE49-F238E27FC236}">
                <a16:creationId xmlns:a16="http://schemas.microsoft.com/office/drawing/2014/main" id="{A0BC1C44-4604-D742-82EF-005E81E83344}"/>
              </a:ext>
            </a:extLst>
          </p:cNvPr>
          <p:cNvSpPr txBox="1"/>
          <p:nvPr userDrawn="1"/>
        </p:nvSpPr>
        <p:spPr bwMode="gray">
          <a:xfrm>
            <a:off x="609600" y="6374562"/>
            <a:ext cx="3400537" cy="318924"/>
          </a:xfrm>
          <a:prstGeom prst="rect">
            <a:avLst/>
          </a:prstGeom>
          <a:noFill/>
        </p:spPr>
        <p:txBody>
          <a:bodyPr wrap="none" lIns="36000" tIns="36000" rIns="36000" bIns="36000" rtlCol="0">
            <a:spAutoFit/>
          </a:bodyPr>
          <a:lstStyle/>
          <a:p>
            <a:r>
              <a:rPr lang="en-US" sz="1600" b="1" i="1">
                <a:solidFill>
                  <a:srgbClr val="FFFFFF"/>
                </a:solidFill>
                <a:latin typeface="Times New Roman" panose="02020603050405020304" pitchFamily="18" charset="0"/>
                <a:cs typeface="Times New Roman" panose="02020603050405020304" pitchFamily="18" charset="0"/>
              </a:rPr>
              <a:t>Advancing Health. </a:t>
            </a:r>
            <a:r>
              <a:rPr lang="en-US" sz="1600" i="1">
                <a:solidFill>
                  <a:srgbClr val="FFFFFF"/>
                </a:solidFill>
                <a:latin typeface="Times New Roman" panose="02020603050405020304" pitchFamily="18" charset="0"/>
                <a:cs typeface="Times New Roman" panose="02020603050405020304" pitchFamily="18" charset="0"/>
              </a:rPr>
              <a:t>Personalizing Care.</a:t>
            </a:r>
          </a:p>
        </p:txBody>
      </p:sp>
    </p:spTree>
    <p:extLst>
      <p:ext uri="{BB962C8B-B14F-4D97-AF65-F5344CB8AC3E}">
        <p14:creationId xmlns:p14="http://schemas.microsoft.com/office/powerpoint/2010/main" val="1098343924"/>
      </p:ext>
    </p:extLst>
  </p:cSld>
  <p:clrMapOvr>
    <a:masterClrMapping/>
  </p:clrMapOvr>
  <p:transition/>
  <p:timing>
    <p:tnLst>
      <p:par>
        <p:cTn id="1" dur="indefinite" restart="never" nodeType="tmRoot"/>
      </p:par>
    </p:tnLst>
  </p:timing>
  <p:extLst mod="1">
    <p:ext uri="{DCECCB84-F9BA-43D5-87BE-67443E8EF086}">
      <p15:sldGuideLst xmlns:p15="http://schemas.microsoft.com/office/powerpoint/2012/main">
        <p15:guide id="1" pos="168">
          <p15:clr>
            <a:srgbClr val="CCCCCC"/>
          </p15:clr>
        </p15:guide>
        <p15:guide id="2" pos="7512">
          <p15:clr>
            <a:srgbClr val="CCCCCC"/>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blank" preserve="1">
  <p:cSld name="8_Blank">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D3A9EBA-0F61-F847-8EDD-CE349804300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608929" y="6339539"/>
            <a:ext cx="1368124" cy="404253"/>
          </a:xfrm>
          <a:prstGeom prst="rect">
            <a:avLst/>
          </a:prstGeom>
        </p:spPr>
      </p:pic>
      <p:sp>
        <p:nvSpPr>
          <p:cNvPr id="4" name="Rectangle 3">
            <a:extLst>
              <a:ext uri="{FF2B5EF4-FFF2-40B4-BE49-F238E27FC236}">
                <a16:creationId xmlns:a16="http://schemas.microsoft.com/office/drawing/2014/main" id="{A9E0BA94-5302-E744-8895-5CD61EC9B2DA}"/>
              </a:ext>
            </a:extLst>
          </p:cNvPr>
          <p:cNvSpPr/>
          <p:nvPr userDrawn="1"/>
        </p:nvSpPr>
        <p:spPr bwMode="gray">
          <a:xfrm>
            <a:off x="6777547" y="751889"/>
            <a:ext cx="4722746" cy="5145635"/>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r>
              <a:rPr lang="en-US" sz="2800" b="1" i="1">
                <a:solidFill>
                  <a:srgbClr val="6C7379"/>
                </a:solidFill>
              </a:rPr>
              <a:t>To create healthier</a:t>
            </a:r>
            <a:br>
              <a:rPr lang="en-US" sz="2800" b="1" i="1">
                <a:solidFill>
                  <a:srgbClr val="6C7379"/>
                </a:solidFill>
              </a:rPr>
            </a:br>
            <a:r>
              <a:rPr lang="en-US" sz="2800" b="1" i="1">
                <a:solidFill>
                  <a:srgbClr val="6C7379"/>
                </a:solidFill>
              </a:rPr>
              <a:t>communities, now and</a:t>
            </a:r>
            <a:br>
              <a:rPr lang="en-US" sz="2800" b="1" i="1">
                <a:solidFill>
                  <a:srgbClr val="6C7379"/>
                </a:solidFill>
              </a:rPr>
            </a:br>
            <a:r>
              <a:rPr lang="en-US" sz="2800" b="1" i="1">
                <a:solidFill>
                  <a:srgbClr val="6C7379"/>
                </a:solidFill>
              </a:rPr>
              <a:t>for generations to come.</a:t>
            </a:r>
            <a:endParaRPr lang="en-US" sz="2400" i="1">
              <a:solidFill>
                <a:srgbClr val="6C7379"/>
              </a:solidFill>
            </a:endParaRPr>
          </a:p>
        </p:txBody>
      </p:sp>
      <p:sp>
        <p:nvSpPr>
          <p:cNvPr id="5" name="Rectangle 4">
            <a:extLst>
              <a:ext uri="{FF2B5EF4-FFF2-40B4-BE49-F238E27FC236}">
                <a16:creationId xmlns:a16="http://schemas.microsoft.com/office/drawing/2014/main" id="{8EA3D1B1-D76E-9E48-852A-B5D68063598F}"/>
              </a:ext>
            </a:extLst>
          </p:cNvPr>
          <p:cNvSpPr/>
          <p:nvPr userDrawn="1"/>
        </p:nvSpPr>
        <p:spPr bwMode="gray">
          <a:xfrm>
            <a:off x="929641" y="751890"/>
            <a:ext cx="4722745" cy="5145635"/>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r>
              <a:rPr lang="en-US" sz="2800" b="1" i="1">
                <a:solidFill>
                  <a:srgbClr val="6C7379"/>
                </a:solidFill>
              </a:rPr>
              <a:t>Memorial Hermann </a:t>
            </a:r>
            <a:br>
              <a:rPr lang="en-US" sz="2800" b="1" i="1">
                <a:solidFill>
                  <a:srgbClr val="6C7379"/>
                </a:solidFill>
              </a:rPr>
            </a:br>
            <a:r>
              <a:rPr lang="en-US" sz="2800" b="1" i="1">
                <a:solidFill>
                  <a:srgbClr val="6C7379"/>
                </a:solidFill>
              </a:rPr>
              <a:t>Health System is a </a:t>
            </a:r>
            <a:br>
              <a:rPr lang="en-US" sz="2800" b="1" i="1">
                <a:solidFill>
                  <a:srgbClr val="6C7379"/>
                </a:solidFill>
              </a:rPr>
            </a:br>
            <a:r>
              <a:rPr lang="en-US" sz="2800" b="1" i="1">
                <a:solidFill>
                  <a:srgbClr val="6C7379"/>
                </a:solidFill>
              </a:rPr>
              <a:t>nonprofit, values-driven, community-owned </a:t>
            </a:r>
            <a:br>
              <a:rPr lang="en-US" sz="2800" b="1" i="1">
                <a:solidFill>
                  <a:srgbClr val="6C7379"/>
                </a:solidFill>
              </a:rPr>
            </a:br>
            <a:r>
              <a:rPr lang="en-US" sz="2800" b="1" i="1">
                <a:solidFill>
                  <a:srgbClr val="6C7379"/>
                </a:solidFill>
              </a:rPr>
              <a:t>health system dedicated </a:t>
            </a:r>
            <a:br>
              <a:rPr lang="en-US" sz="2800" b="1" i="1">
                <a:solidFill>
                  <a:srgbClr val="6C7379"/>
                </a:solidFill>
              </a:rPr>
            </a:br>
            <a:r>
              <a:rPr lang="en-US" sz="2800" b="1" i="1">
                <a:solidFill>
                  <a:srgbClr val="6C7379"/>
                </a:solidFill>
              </a:rPr>
              <a:t>to improving health.</a:t>
            </a:r>
            <a:endParaRPr lang="en-US" sz="2400" i="1">
              <a:solidFill>
                <a:srgbClr val="6C7379"/>
              </a:solidFill>
            </a:endParaRPr>
          </a:p>
        </p:txBody>
      </p:sp>
      <p:sp>
        <p:nvSpPr>
          <p:cNvPr id="6" name="Rectangle 5">
            <a:extLst>
              <a:ext uri="{FF2B5EF4-FFF2-40B4-BE49-F238E27FC236}">
                <a16:creationId xmlns:a16="http://schemas.microsoft.com/office/drawing/2014/main" id="{E0FA2F83-B365-DE49-97B1-4D66DD96DECD}"/>
              </a:ext>
            </a:extLst>
          </p:cNvPr>
          <p:cNvSpPr/>
          <p:nvPr userDrawn="1"/>
        </p:nvSpPr>
        <p:spPr bwMode="gray">
          <a:xfrm>
            <a:off x="8057832" y="1134110"/>
            <a:ext cx="2162175" cy="589280"/>
          </a:xfrm>
          <a:prstGeom prst="rect">
            <a:avLst/>
          </a:prstGeom>
          <a:no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r>
              <a:rPr lang="en-US" sz="1600" spc="300">
                <a:solidFill>
                  <a:srgbClr val="F6A900"/>
                </a:solidFill>
                <a:latin typeface="Franklin Gothic Medium" panose="020B0603020102020204"/>
              </a:rPr>
              <a:t>OUR VISION</a:t>
            </a:r>
          </a:p>
        </p:txBody>
      </p:sp>
      <p:sp>
        <p:nvSpPr>
          <p:cNvPr id="9" name="Rectangle 8">
            <a:extLst>
              <a:ext uri="{FF2B5EF4-FFF2-40B4-BE49-F238E27FC236}">
                <a16:creationId xmlns:a16="http://schemas.microsoft.com/office/drawing/2014/main" id="{22A9BF62-0B0E-664C-8499-2083D79FE84F}"/>
              </a:ext>
            </a:extLst>
          </p:cNvPr>
          <p:cNvSpPr/>
          <p:nvPr userDrawn="1"/>
        </p:nvSpPr>
        <p:spPr bwMode="gray">
          <a:xfrm>
            <a:off x="2209925" y="1134110"/>
            <a:ext cx="2162175" cy="58928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r>
              <a:rPr lang="en-US" sz="1600" spc="300">
                <a:solidFill>
                  <a:srgbClr val="F6A900"/>
                </a:solidFill>
                <a:latin typeface="Franklin Gothic Medium" panose="020B0603020102020204"/>
              </a:rPr>
              <a:t>OUR MISSION</a:t>
            </a:r>
          </a:p>
        </p:txBody>
      </p:sp>
      <p:sp>
        <p:nvSpPr>
          <p:cNvPr id="3" name="Rectangle 2">
            <a:extLst>
              <a:ext uri="{FF2B5EF4-FFF2-40B4-BE49-F238E27FC236}">
                <a16:creationId xmlns:a16="http://schemas.microsoft.com/office/drawing/2014/main" id="{2C9E9465-5AC2-164C-8F07-0D904DD77C26}"/>
              </a:ext>
            </a:extLst>
          </p:cNvPr>
          <p:cNvSpPr/>
          <p:nvPr userDrawn="1"/>
        </p:nvSpPr>
        <p:spPr bwMode="gray">
          <a:xfrm>
            <a:off x="2953387" y="1795781"/>
            <a:ext cx="675249" cy="27432"/>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en-US" sz="1600">
              <a:solidFill>
                <a:srgbClr val="000000"/>
              </a:solidFill>
            </a:endParaRPr>
          </a:p>
        </p:txBody>
      </p:sp>
      <p:sp>
        <p:nvSpPr>
          <p:cNvPr id="10" name="Rectangle 9">
            <a:extLst>
              <a:ext uri="{FF2B5EF4-FFF2-40B4-BE49-F238E27FC236}">
                <a16:creationId xmlns:a16="http://schemas.microsoft.com/office/drawing/2014/main" id="{B80653FA-7931-5049-90E4-15EEA801688F}"/>
              </a:ext>
            </a:extLst>
          </p:cNvPr>
          <p:cNvSpPr/>
          <p:nvPr userDrawn="1"/>
        </p:nvSpPr>
        <p:spPr bwMode="gray">
          <a:xfrm>
            <a:off x="8801294" y="1795781"/>
            <a:ext cx="675249" cy="27432"/>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en-US" sz="1600">
              <a:solidFill>
                <a:srgbClr val="000000"/>
              </a:solidFill>
            </a:endParaRPr>
          </a:p>
        </p:txBody>
      </p:sp>
      <p:sp>
        <p:nvSpPr>
          <p:cNvPr id="11" name="TextBox 10">
            <a:extLst>
              <a:ext uri="{FF2B5EF4-FFF2-40B4-BE49-F238E27FC236}">
                <a16:creationId xmlns:a16="http://schemas.microsoft.com/office/drawing/2014/main" id="{31FC1EDE-4A49-1A4D-B6D0-817FAA214478}"/>
              </a:ext>
            </a:extLst>
          </p:cNvPr>
          <p:cNvSpPr txBox="1"/>
          <p:nvPr userDrawn="1"/>
        </p:nvSpPr>
        <p:spPr bwMode="gray">
          <a:xfrm>
            <a:off x="609600" y="6374562"/>
            <a:ext cx="3400537" cy="318924"/>
          </a:xfrm>
          <a:prstGeom prst="rect">
            <a:avLst/>
          </a:prstGeom>
          <a:noFill/>
        </p:spPr>
        <p:txBody>
          <a:bodyPr wrap="none" lIns="36000" tIns="36000" rIns="36000" bIns="36000" rtlCol="0">
            <a:spAutoFit/>
          </a:bodyPr>
          <a:lstStyle/>
          <a:p>
            <a:r>
              <a:rPr lang="en-US" sz="1600" b="1" i="1">
                <a:solidFill>
                  <a:srgbClr val="FFFFFF"/>
                </a:solidFill>
                <a:latin typeface="Times New Roman" panose="02020603050405020304" pitchFamily="18" charset="0"/>
                <a:cs typeface="Times New Roman" panose="02020603050405020304" pitchFamily="18" charset="0"/>
              </a:rPr>
              <a:t>Advancing Health. </a:t>
            </a:r>
            <a:r>
              <a:rPr lang="en-US" sz="1600" i="1">
                <a:solidFill>
                  <a:srgbClr val="FFFFFF"/>
                </a:solidFill>
                <a:latin typeface="Times New Roman" panose="02020603050405020304" pitchFamily="18" charset="0"/>
                <a:cs typeface="Times New Roman" panose="02020603050405020304" pitchFamily="18" charset="0"/>
              </a:rPr>
              <a:t>Personalizing Care.</a:t>
            </a:r>
          </a:p>
        </p:txBody>
      </p:sp>
    </p:spTree>
    <p:extLst>
      <p:ext uri="{BB962C8B-B14F-4D97-AF65-F5344CB8AC3E}">
        <p14:creationId xmlns:p14="http://schemas.microsoft.com/office/powerpoint/2010/main" val="2091092065"/>
      </p:ext>
    </p:extLst>
  </p:cSld>
  <p:clrMapOvr>
    <a:masterClrMapping/>
  </p:clrMapOvr>
  <p:transition/>
  <p:timing>
    <p:tnLst>
      <p:par>
        <p:cTn id="1" dur="indefinite" restart="never" nodeType="tmRoot"/>
      </p:par>
    </p:tnLst>
  </p:timing>
  <p:extLst mod="1">
    <p:ext uri="{DCECCB84-F9BA-43D5-87BE-67443E8EF086}">
      <p15:sldGuideLst xmlns:p15="http://schemas.microsoft.com/office/powerpoint/2012/main">
        <p15:guide id="1" pos="168">
          <p15:clr>
            <a:srgbClr val="CCCCCC"/>
          </p15:clr>
        </p15:guide>
        <p15:guide id="2" pos="7512">
          <p15:clr>
            <a:srgbClr val="CCCCCC"/>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bwMode="gray"/>
        <p:txBody>
          <a:bodyPr/>
          <a:lstStyle>
            <a:lvl1pPr>
              <a:spcBef>
                <a:spcPts val="1200"/>
              </a:spcBef>
              <a:defRPr/>
            </a:lvl1pPr>
            <a:lvl2pPr>
              <a:spcBef>
                <a:spcPts val="800"/>
              </a:spcBef>
              <a:defRPr/>
            </a:lvl2pPr>
            <a:lvl3pPr>
              <a:spcBef>
                <a:spcPts val="800"/>
              </a:spcBef>
              <a:defRPr/>
            </a:lvl3pPr>
            <a:lvl4pPr>
              <a:spcBef>
                <a:spcPts val="800"/>
              </a:spcBef>
              <a:defRPr/>
            </a:lvl4pPr>
            <a:lvl5pPr>
              <a:spcBef>
                <a:spcPts val="80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itle 3"/>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046338008"/>
      </p:ext>
    </p:extLst>
  </p:cSld>
  <p:clrMapOvr>
    <a:masterClrMapping/>
  </p:clrMapOvr>
  <p:transition>
    <p:wipe dir="r"/>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02AC3-805B-4E2A-A073-16AA6059B6C2}"/>
              </a:ext>
            </a:extLst>
          </p:cNvPr>
          <p:cNvSpPr>
            <a:spLocks noGrp="1"/>
          </p:cNvSpPr>
          <p:nvPr>
            <p:ph type="title"/>
          </p:nvPr>
        </p:nvSpPr>
        <p:spPr>
          <a:xfrm>
            <a:off x="609600" y="64008"/>
            <a:ext cx="8229600" cy="1051560"/>
          </a:xfrm>
        </p:spPr>
        <p:txBody>
          <a:bodyPr anchor="ctr"/>
          <a:lstStyle>
            <a:lvl1pPr>
              <a:defRPr b="0" i="0">
                <a:latin typeface="+mj-lt"/>
              </a:defRPr>
            </a:lvl1pPr>
          </a:lstStyle>
          <a:p>
            <a:r>
              <a:rPr lang="en-US"/>
              <a:t>Click to edit Master title style</a:t>
            </a:r>
          </a:p>
        </p:txBody>
      </p:sp>
      <p:sp>
        <p:nvSpPr>
          <p:cNvPr id="3" name="Content Placeholder 2">
            <a:extLst>
              <a:ext uri="{FF2B5EF4-FFF2-40B4-BE49-F238E27FC236}">
                <a16:creationId xmlns:a16="http://schemas.microsoft.com/office/drawing/2014/main" id="{DF2DAE12-B695-41C0-B383-0D85BB6F3DF4}"/>
              </a:ext>
            </a:extLst>
          </p:cNvPr>
          <p:cNvSpPr>
            <a:spLocks noGrp="1"/>
          </p:cNvSpPr>
          <p:nvPr>
            <p:ph idx="1"/>
          </p:nvPr>
        </p:nvSpPr>
        <p:spPr>
          <a:xfrm>
            <a:off x="6155871" y="1600200"/>
            <a:ext cx="5366657" cy="4526280"/>
          </a:xfrm>
        </p:spPr>
        <p:txBody>
          <a:bodyPr/>
          <a:lstStyle>
            <a:lvl1pPr>
              <a:defRPr b="0" i="0">
                <a:latin typeface="Times New Roman" panose="02020603050405020304" pitchFamily="18" charset="0"/>
                <a:cs typeface="Times New Roman" panose="02020603050405020304" pitchFamily="18" charset="0"/>
              </a:defRPr>
            </a:lvl1pPr>
            <a:lvl2pPr>
              <a:defRPr b="0" i="0">
                <a:latin typeface="Times New Roman" panose="02020603050405020304" pitchFamily="18" charset="0"/>
                <a:cs typeface="Times New Roman" panose="02020603050405020304" pitchFamily="18" charset="0"/>
              </a:defRPr>
            </a:lvl2pPr>
            <a:lvl3pPr>
              <a:defRPr b="0" i="0">
                <a:latin typeface="Times New Roman" panose="02020603050405020304" pitchFamily="18" charset="0"/>
                <a:cs typeface="Times New Roman" panose="02020603050405020304" pitchFamily="18" charset="0"/>
              </a:defRPr>
            </a:lvl3pPr>
            <a:lvl4pPr>
              <a:defRPr b="0" i="0">
                <a:latin typeface="Times New Roman" panose="02020603050405020304" pitchFamily="18" charset="0"/>
                <a:cs typeface="Times New Roman" panose="02020603050405020304" pitchFamily="18" charset="0"/>
              </a:defRPr>
            </a:lvl4pPr>
            <a:lvl5pPr>
              <a:defRPr b="0" i="0">
                <a:latin typeface="Times New Roman" panose="02020603050405020304" pitchFamily="18" charset="0"/>
                <a:cs typeface="Times New Roman" panose="02020603050405020304" pitchFamily="18"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18476A7-CA12-C345-A610-ABB0549CD094}"/>
              </a:ext>
            </a:extLst>
          </p:cNvPr>
          <p:cNvSpPr>
            <a:spLocks noGrp="1"/>
          </p:cNvSpPr>
          <p:nvPr>
            <p:ph type="body" sz="quarter" idx="10"/>
          </p:nvPr>
        </p:nvSpPr>
        <p:spPr>
          <a:xfrm>
            <a:off x="609600" y="1600200"/>
            <a:ext cx="5366657" cy="452628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09545463"/>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p:cNvSpPr>
            <a:spLocks noGrp="1"/>
          </p:cNvSpPr>
          <p:nvPr>
            <p:ph type="title"/>
            <p:custDataLst>
              <p:tags r:id="rId1"/>
            </p:custDataLst>
          </p:nvPr>
        </p:nvSpPr>
        <p:spPr/>
        <p:txBody>
          <a:bodyPr/>
          <a:lstStyle/>
          <a:p>
            <a:r>
              <a:rPr lang="en-US"/>
              <a:t>Click to edit Master title style</a:t>
            </a:r>
          </a:p>
        </p:txBody>
      </p:sp>
      <p:sp>
        <p:nvSpPr>
          <p:cNvPr id="3" name="btfpLayoutConfig" hidden="1"/>
          <p:cNvSpPr txBox="1"/>
          <p:nvPr userDrawn="1">
            <p:custDataLst>
              <p:tags r:id="rId2"/>
            </p:custDataLst>
          </p:nvPr>
        </p:nvSpPr>
        <p:spPr bwMode="gray">
          <a:xfrm>
            <a:off x="12700" y="12700"/>
            <a:ext cx="8890000" cy="88092"/>
          </a:xfrm>
          <a:prstGeom prst="rect">
            <a:avLst/>
          </a:prstGeom>
          <a:noFill/>
        </p:spPr>
        <p:txBody>
          <a:bodyPr vert="horz" wrap="square" lIns="36000" tIns="36000" rIns="36000" bIns="36000" rtlCol="0">
            <a:spAutoFit/>
          </a:bodyPr>
          <a:lstStyle/>
          <a:p>
            <a:pPr defTabSz="711143">
              <a:spcBef>
                <a:spcPts val="1200"/>
              </a:spcBef>
            </a:pPr>
            <a:r>
              <a:rPr lang="en-US" sz="100">
                <a:solidFill>
                  <a:srgbClr val="FFFFFF">
                    <a:alpha val="0"/>
                  </a:srgbClr>
                </a:solidFill>
              </a:rPr>
              <a:t>overall_0_131959414918610113 columns_1_131959414918610113 </a:t>
            </a:r>
          </a:p>
        </p:txBody>
      </p:sp>
    </p:spTree>
    <p:extLst>
      <p:ext uri="{BB962C8B-B14F-4D97-AF65-F5344CB8AC3E}">
        <p14:creationId xmlns:p14="http://schemas.microsoft.com/office/powerpoint/2010/main" val="2401723393"/>
      </p:ext>
    </p:extLst>
  </p:cSld>
  <p:clrMapOvr>
    <a:masterClrMapping/>
  </p:clrMapOvr>
  <p:transition/>
  <p:timing>
    <p:tnLst>
      <p:par>
        <p:cTn id="1" dur="indefinite" restart="never" nodeType="tmRoot"/>
      </p:par>
    </p:tnLst>
  </p:timing>
  <p:extLst mod="1">
    <p:ext uri="{DCECCB84-F9BA-43D5-87BE-67443E8EF086}">
      <p15:sldGuideLst xmlns:p15="http://schemas.microsoft.com/office/powerpoint/2012/main">
        <p15:guide id="1" pos="168">
          <p15:clr>
            <a:srgbClr val="CCCCCC"/>
          </p15:clr>
        </p15:guide>
        <p15:guide id="2" pos="7512">
          <p15:clr>
            <a:srgbClr val="CCCCCC"/>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78882A5-1177-4245-B002-A0D960622A2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08929" y="6339539"/>
            <a:ext cx="1368124" cy="404253"/>
          </a:xfrm>
          <a:prstGeom prst="rect">
            <a:avLst/>
          </a:prstGeom>
        </p:spPr>
      </p:pic>
      <p:sp>
        <p:nvSpPr>
          <p:cNvPr id="4" name="Text Placeholder 3">
            <a:extLst>
              <a:ext uri="{FF2B5EF4-FFF2-40B4-BE49-F238E27FC236}">
                <a16:creationId xmlns:a16="http://schemas.microsoft.com/office/drawing/2014/main" id="{17B2D0C5-DA42-254F-AC9D-EEE6C722D5E1}"/>
              </a:ext>
            </a:extLst>
          </p:cNvPr>
          <p:cNvSpPr>
            <a:spLocks noGrp="1"/>
          </p:cNvSpPr>
          <p:nvPr>
            <p:ph type="body" sz="quarter" idx="10"/>
          </p:nvPr>
        </p:nvSpPr>
        <p:spPr>
          <a:xfrm>
            <a:off x="612648" y="690664"/>
            <a:ext cx="8246007" cy="5476672"/>
          </a:xfrm>
        </p:spPr>
        <p:txBody>
          <a:bodyPr anchor="ctr">
            <a:normAutofit/>
          </a:bodyPr>
          <a:lstStyle>
            <a:lvl1pPr>
              <a:defRPr sz="4400" b="1" i="0">
                <a:solidFill>
                  <a:schemeClr val="bg1"/>
                </a:solidFill>
                <a:latin typeface="+mj-lt"/>
              </a:defRPr>
            </a:lvl1pPr>
            <a:lvl2pPr>
              <a:defRPr sz="4400" b="1" i="0">
                <a:solidFill>
                  <a:schemeClr val="bg1"/>
                </a:solidFill>
                <a:latin typeface="+mj-lt"/>
              </a:defRPr>
            </a:lvl2pPr>
            <a:lvl3pPr>
              <a:defRPr sz="4400" b="1" i="0">
                <a:solidFill>
                  <a:schemeClr val="bg1"/>
                </a:solidFill>
                <a:latin typeface="+mj-lt"/>
              </a:defRPr>
            </a:lvl3pPr>
            <a:lvl4pPr>
              <a:defRPr sz="4400" b="1" i="0">
                <a:solidFill>
                  <a:schemeClr val="bg1"/>
                </a:solidFill>
                <a:latin typeface="+mj-lt"/>
              </a:defRPr>
            </a:lvl4pPr>
            <a:lvl5pPr>
              <a:defRPr sz="4400" b="1" i="0">
                <a:solidFill>
                  <a:schemeClr val="bg1"/>
                </a:solidFill>
                <a:latin typeface="+mj-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80816865"/>
      </p:ext>
    </p:extLst>
  </p:cSld>
  <p:clrMapOvr>
    <a:masterClrMapping/>
  </p:clrMapOvr>
  <p:transition/>
  <p:timing>
    <p:tnLst>
      <p:par>
        <p:cTn id="1" dur="indefinite" restart="never" nodeType="tmRoot"/>
      </p:par>
    </p:tnLst>
  </p:timing>
  <p:extLst mod="1">
    <p:ext uri="{DCECCB84-F9BA-43D5-87BE-67443E8EF086}">
      <p15:sldGuideLst xmlns:p15="http://schemas.microsoft.com/office/powerpoint/2012/main">
        <p15:guide id="1" pos="168">
          <p15:clr>
            <a:srgbClr val="CCCCCC"/>
          </p15:clr>
        </p15:guide>
        <p15:guide id="2" pos="7512">
          <p15:clr>
            <a:srgbClr val="CCCCCC"/>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blank" preserve="1">
  <p:cSld name="8_Blank">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D3A9EBA-0F61-F847-8EDD-CE349804300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08929" y="6339539"/>
            <a:ext cx="1368124" cy="404253"/>
          </a:xfrm>
          <a:prstGeom prst="rect">
            <a:avLst/>
          </a:prstGeom>
        </p:spPr>
      </p:pic>
      <p:sp>
        <p:nvSpPr>
          <p:cNvPr id="4" name="Rectangle 3">
            <a:extLst>
              <a:ext uri="{FF2B5EF4-FFF2-40B4-BE49-F238E27FC236}">
                <a16:creationId xmlns:a16="http://schemas.microsoft.com/office/drawing/2014/main" id="{A9E0BA94-5302-E744-8895-5CD61EC9B2DA}"/>
              </a:ext>
            </a:extLst>
          </p:cNvPr>
          <p:cNvSpPr/>
          <p:nvPr userDrawn="1"/>
        </p:nvSpPr>
        <p:spPr bwMode="gray">
          <a:xfrm>
            <a:off x="6777547" y="751889"/>
            <a:ext cx="4722746" cy="5145635"/>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r>
              <a:rPr lang="en-US" sz="2800" b="1" i="1" dirty="0">
                <a:solidFill>
                  <a:srgbClr val="6C7379"/>
                </a:solidFill>
              </a:rPr>
              <a:t>To create healthier</a:t>
            </a:r>
            <a:br>
              <a:rPr lang="en-US" sz="2800" b="1" i="1" dirty="0">
                <a:solidFill>
                  <a:srgbClr val="6C7379"/>
                </a:solidFill>
              </a:rPr>
            </a:br>
            <a:r>
              <a:rPr lang="en-US" sz="2800" b="1" i="1" dirty="0">
                <a:solidFill>
                  <a:srgbClr val="6C7379"/>
                </a:solidFill>
              </a:rPr>
              <a:t>communities, now and</a:t>
            </a:r>
            <a:br>
              <a:rPr lang="en-US" sz="2800" b="1" i="1" dirty="0">
                <a:solidFill>
                  <a:srgbClr val="6C7379"/>
                </a:solidFill>
              </a:rPr>
            </a:br>
            <a:r>
              <a:rPr lang="en-US" sz="2800" b="1" i="1" dirty="0">
                <a:solidFill>
                  <a:srgbClr val="6C7379"/>
                </a:solidFill>
              </a:rPr>
              <a:t>for generations to come.</a:t>
            </a:r>
            <a:endParaRPr lang="en-US" sz="2400" i="1" dirty="0">
              <a:solidFill>
                <a:srgbClr val="6C7379"/>
              </a:solidFill>
            </a:endParaRPr>
          </a:p>
        </p:txBody>
      </p:sp>
      <p:sp>
        <p:nvSpPr>
          <p:cNvPr id="5" name="Rectangle 4">
            <a:extLst>
              <a:ext uri="{FF2B5EF4-FFF2-40B4-BE49-F238E27FC236}">
                <a16:creationId xmlns:a16="http://schemas.microsoft.com/office/drawing/2014/main" id="{8EA3D1B1-D76E-9E48-852A-B5D68063598F}"/>
              </a:ext>
            </a:extLst>
          </p:cNvPr>
          <p:cNvSpPr/>
          <p:nvPr userDrawn="1"/>
        </p:nvSpPr>
        <p:spPr bwMode="gray">
          <a:xfrm>
            <a:off x="929641" y="751890"/>
            <a:ext cx="4722745" cy="5145635"/>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r>
              <a:rPr lang="en-US" sz="2800" b="1" i="1" dirty="0">
                <a:solidFill>
                  <a:srgbClr val="6C7379"/>
                </a:solidFill>
              </a:rPr>
              <a:t>Memorial Hermann </a:t>
            </a:r>
            <a:br>
              <a:rPr lang="en-US" sz="2800" b="1" i="1" dirty="0">
                <a:solidFill>
                  <a:srgbClr val="6C7379"/>
                </a:solidFill>
              </a:rPr>
            </a:br>
            <a:r>
              <a:rPr lang="en-US" sz="2800" b="1" i="1" dirty="0">
                <a:solidFill>
                  <a:srgbClr val="6C7379"/>
                </a:solidFill>
              </a:rPr>
              <a:t>Health System is a </a:t>
            </a:r>
            <a:br>
              <a:rPr lang="en-US" sz="2800" b="1" i="1" dirty="0">
                <a:solidFill>
                  <a:srgbClr val="6C7379"/>
                </a:solidFill>
              </a:rPr>
            </a:br>
            <a:r>
              <a:rPr lang="en-US" sz="2800" b="1" i="1" dirty="0">
                <a:solidFill>
                  <a:srgbClr val="6C7379"/>
                </a:solidFill>
              </a:rPr>
              <a:t>nonprofit, values-driven, community-owned </a:t>
            </a:r>
            <a:br>
              <a:rPr lang="en-US" sz="2800" b="1" i="1" dirty="0">
                <a:solidFill>
                  <a:srgbClr val="6C7379"/>
                </a:solidFill>
              </a:rPr>
            </a:br>
            <a:r>
              <a:rPr lang="en-US" sz="2800" b="1" i="1" dirty="0">
                <a:solidFill>
                  <a:srgbClr val="6C7379"/>
                </a:solidFill>
              </a:rPr>
              <a:t>health system dedicated </a:t>
            </a:r>
            <a:br>
              <a:rPr lang="en-US" sz="2800" b="1" i="1" dirty="0">
                <a:solidFill>
                  <a:srgbClr val="6C7379"/>
                </a:solidFill>
              </a:rPr>
            </a:br>
            <a:r>
              <a:rPr lang="en-US" sz="2800" b="1" i="1" dirty="0">
                <a:solidFill>
                  <a:srgbClr val="6C7379"/>
                </a:solidFill>
              </a:rPr>
              <a:t>to improving health.</a:t>
            </a:r>
            <a:endParaRPr lang="en-US" sz="2400" i="1" dirty="0">
              <a:solidFill>
                <a:srgbClr val="6C7379"/>
              </a:solidFill>
            </a:endParaRPr>
          </a:p>
        </p:txBody>
      </p:sp>
      <p:sp>
        <p:nvSpPr>
          <p:cNvPr id="6" name="Rectangle 5">
            <a:extLst>
              <a:ext uri="{FF2B5EF4-FFF2-40B4-BE49-F238E27FC236}">
                <a16:creationId xmlns:a16="http://schemas.microsoft.com/office/drawing/2014/main" id="{E0FA2F83-B365-DE49-97B1-4D66DD96DECD}"/>
              </a:ext>
            </a:extLst>
          </p:cNvPr>
          <p:cNvSpPr/>
          <p:nvPr userDrawn="1"/>
        </p:nvSpPr>
        <p:spPr bwMode="gray">
          <a:xfrm>
            <a:off x="8057832" y="1134110"/>
            <a:ext cx="2162175" cy="589280"/>
          </a:xfrm>
          <a:prstGeom prst="rect">
            <a:avLst/>
          </a:prstGeom>
          <a:no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r>
              <a:rPr lang="en-US" sz="1600" spc="300" dirty="0">
                <a:solidFill>
                  <a:srgbClr val="F6A900"/>
                </a:solidFill>
                <a:latin typeface="Franklin Gothic Medium" panose="020B0603020102020204"/>
              </a:rPr>
              <a:t>OUR VISION</a:t>
            </a:r>
          </a:p>
        </p:txBody>
      </p:sp>
      <p:sp>
        <p:nvSpPr>
          <p:cNvPr id="9" name="Rectangle 8">
            <a:extLst>
              <a:ext uri="{FF2B5EF4-FFF2-40B4-BE49-F238E27FC236}">
                <a16:creationId xmlns:a16="http://schemas.microsoft.com/office/drawing/2014/main" id="{22A9BF62-0B0E-664C-8499-2083D79FE84F}"/>
              </a:ext>
            </a:extLst>
          </p:cNvPr>
          <p:cNvSpPr/>
          <p:nvPr userDrawn="1"/>
        </p:nvSpPr>
        <p:spPr bwMode="gray">
          <a:xfrm>
            <a:off x="2209925" y="1134110"/>
            <a:ext cx="2162175" cy="58928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r>
              <a:rPr lang="en-US" sz="1600" spc="300" dirty="0">
                <a:solidFill>
                  <a:srgbClr val="F6A900"/>
                </a:solidFill>
                <a:latin typeface="Franklin Gothic Medium" panose="020B0603020102020204"/>
              </a:rPr>
              <a:t>OUR MISSION</a:t>
            </a:r>
          </a:p>
        </p:txBody>
      </p:sp>
      <p:sp>
        <p:nvSpPr>
          <p:cNvPr id="3" name="Rectangle 2">
            <a:extLst>
              <a:ext uri="{FF2B5EF4-FFF2-40B4-BE49-F238E27FC236}">
                <a16:creationId xmlns:a16="http://schemas.microsoft.com/office/drawing/2014/main" id="{2C9E9465-5AC2-164C-8F07-0D904DD77C26}"/>
              </a:ext>
            </a:extLst>
          </p:cNvPr>
          <p:cNvSpPr/>
          <p:nvPr userDrawn="1"/>
        </p:nvSpPr>
        <p:spPr bwMode="gray">
          <a:xfrm>
            <a:off x="2953387" y="1795781"/>
            <a:ext cx="675249" cy="27432"/>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en-US" sz="1600" dirty="0">
              <a:solidFill>
                <a:srgbClr val="000000"/>
              </a:solidFill>
            </a:endParaRPr>
          </a:p>
        </p:txBody>
      </p:sp>
      <p:sp>
        <p:nvSpPr>
          <p:cNvPr id="10" name="Rectangle 9">
            <a:extLst>
              <a:ext uri="{FF2B5EF4-FFF2-40B4-BE49-F238E27FC236}">
                <a16:creationId xmlns:a16="http://schemas.microsoft.com/office/drawing/2014/main" id="{B80653FA-7931-5049-90E4-15EEA801688F}"/>
              </a:ext>
            </a:extLst>
          </p:cNvPr>
          <p:cNvSpPr/>
          <p:nvPr userDrawn="1"/>
        </p:nvSpPr>
        <p:spPr bwMode="gray">
          <a:xfrm>
            <a:off x="8801294" y="1795781"/>
            <a:ext cx="675249" cy="27432"/>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en-US" sz="1600" dirty="0">
              <a:solidFill>
                <a:srgbClr val="000000"/>
              </a:solidFill>
            </a:endParaRPr>
          </a:p>
        </p:txBody>
      </p:sp>
    </p:spTree>
    <p:extLst>
      <p:ext uri="{BB962C8B-B14F-4D97-AF65-F5344CB8AC3E}">
        <p14:creationId xmlns:p14="http://schemas.microsoft.com/office/powerpoint/2010/main" val="3710769274"/>
      </p:ext>
    </p:extLst>
  </p:cSld>
  <p:clrMapOvr>
    <a:masterClrMapping/>
  </p:clrMapOvr>
  <p:transition/>
  <p:timing>
    <p:tnLst>
      <p:par>
        <p:cTn id="1" dur="indefinite" restart="never" nodeType="tmRoot"/>
      </p:par>
    </p:tnLst>
  </p:timing>
  <p:extLst mod="1">
    <p:ext uri="{DCECCB84-F9BA-43D5-87BE-67443E8EF086}">
      <p15:sldGuideLst xmlns:p15="http://schemas.microsoft.com/office/powerpoint/2012/main">
        <p15:guide id="1" pos="168">
          <p15:clr>
            <a:srgbClr val="CCCCCC"/>
          </p15:clr>
        </p15:guide>
        <p15:guide id="2" pos="7512">
          <p15:clr>
            <a:srgbClr val="CCCCCC"/>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4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1AE612B-EF7B-E34B-9B33-A90E8EC676F3}"/>
              </a:ext>
            </a:extLst>
          </p:cNvPr>
          <p:cNvSpPr/>
          <p:nvPr userDrawn="1"/>
        </p:nvSpPr>
        <p:spPr bwMode="gray">
          <a:xfrm>
            <a:off x="166255" y="307571"/>
            <a:ext cx="12025745" cy="290945"/>
          </a:xfrm>
          <a:prstGeom prst="rect">
            <a:avLst/>
          </a:prstGeom>
          <a:solidFill>
            <a:srgbClr val="307AAD"/>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en-US" sz="1600" dirty="0">
              <a:solidFill>
                <a:srgbClr val="000000"/>
              </a:solidFill>
            </a:endParaRPr>
          </a:p>
        </p:txBody>
      </p:sp>
      <p:sp>
        <p:nvSpPr>
          <p:cNvPr id="3" name="Triangle 2">
            <a:extLst>
              <a:ext uri="{FF2B5EF4-FFF2-40B4-BE49-F238E27FC236}">
                <a16:creationId xmlns:a16="http://schemas.microsoft.com/office/drawing/2014/main" id="{50467B44-B10B-1A42-A177-4F9106467AA3}"/>
              </a:ext>
            </a:extLst>
          </p:cNvPr>
          <p:cNvSpPr/>
          <p:nvPr userDrawn="1"/>
        </p:nvSpPr>
        <p:spPr bwMode="gray">
          <a:xfrm rot="3111950">
            <a:off x="165158" y="600631"/>
            <a:ext cx="286867" cy="132893"/>
          </a:xfrm>
          <a:prstGeom prst="triangle">
            <a:avLst>
              <a:gd name="adj" fmla="val 36706"/>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en-US" sz="1600" dirty="0">
              <a:solidFill>
                <a:srgbClr val="000000"/>
              </a:solidFill>
            </a:endParaRPr>
          </a:p>
        </p:txBody>
      </p:sp>
      <p:sp>
        <p:nvSpPr>
          <p:cNvPr id="5" name="Rectangle 4">
            <a:extLst>
              <a:ext uri="{FF2B5EF4-FFF2-40B4-BE49-F238E27FC236}">
                <a16:creationId xmlns:a16="http://schemas.microsoft.com/office/drawing/2014/main" id="{4E831A51-5A34-854F-9291-64888F1FA790}"/>
              </a:ext>
            </a:extLst>
          </p:cNvPr>
          <p:cNvSpPr/>
          <p:nvPr userDrawn="1"/>
        </p:nvSpPr>
        <p:spPr bwMode="gray">
          <a:xfrm>
            <a:off x="329334" y="598516"/>
            <a:ext cx="11360727" cy="5658849"/>
          </a:xfrm>
          <a:prstGeom prst="rect">
            <a:avLst/>
          </a:prstGeom>
          <a:solidFill>
            <a:schemeClr val="bg1">
              <a:lumMod val="9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en-US" sz="1600" dirty="0">
              <a:solidFill>
                <a:srgbClr val="000000"/>
              </a:solidFill>
            </a:endParaRPr>
          </a:p>
        </p:txBody>
      </p:sp>
      <p:cxnSp>
        <p:nvCxnSpPr>
          <p:cNvPr id="7" name="Straight Connector 6">
            <a:extLst>
              <a:ext uri="{FF2B5EF4-FFF2-40B4-BE49-F238E27FC236}">
                <a16:creationId xmlns:a16="http://schemas.microsoft.com/office/drawing/2014/main" id="{487F10A1-6926-5D46-BE02-8BF34A4A3497}"/>
              </a:ext>
            </a:extLst>
          </p:cNvPr>
          <p:cNvCxnSpPr>
            <a:cxnSpLocks/>
          </p:cNvCxnSpPr>
          <p:nvPr userDrawn="1"/>
        </p:nvCxnSpPr>
        <p:spPr bwMode="gray">
          <a:xfrm>
            <a:off x="647271" y="1611531"/>
            <a:ext cx="2104894" cy="0"/>
          </a:xfrm>
          <a:prstGeom prst="line">
            <a:avLst/>
          </a:prstGeom>
          <a:ln w="28575">
            <a:solidFill>
              <a:srgbClr val="307AAD"/>
            </a:solidFill>
            <a:tailEnd type="none" w="med" len="lg"/>
          </a:ln>
        </p:spPr>
        <p:style>
          <a:lnRef idx="2">
            <a:schemeClr val="dk1"/>
          </a:lnRef>
          <a:fillRef idx="0">
            <a:schemeClr val="dk1"/>
          </a:fillRef>
          <a:effectRef idx="1">
            <a:schemeClr val="dk1"/>
          </a:effectRef>
          <a:fontRef idx="minor">
            <a:schemeClr val="tx1"/>
          </a:fontRef>
        </p:style>
      </p:cxnSp>
      <p:cxnSp>
        <p:nvCxnSpPr>
          <p:cNvPr id="8" name="Straight Connector 7">
            <a:extLst>
              <a:ext uri="{FF2B5EF4-FFF2-40B4-BE49-F238E27FC236}">
                <a16:creationId xmlns:a16="http://schemas.microsoft.com/office/drawing/2014/main" id="{1F1FE166-37A4-7740-8F48-B76050161668}"/>
              </a:ext>
            </a:extLst>
          </p:cNvPr>
          <p:cNvCxnSpPr>
            <a:cxnSpLocks/>
          </p:cNvCxnSpPr>
          <p:nvPr userDrawn="1"/>
        </p:nvCxnSpPr>
        <p:spPr bwMode="gray">
          <a:xfrm>
            <a:off x="2904565" y="1611531"/>
            <a:ext cx="8417556" cy="0"/>
          </a:xfrm>
          <a:prstGeom prst="line">
            <a:avLst/>
          </a:prstGeom>
          <a:ln w="28575">
            <a:solidFill>
              <a:srgbClr val="307AAD"/>
            </a:solidFill>
            <a:tailEnd type="none" w="med" len="lg"/>
          </a:ln>
        </p:spPr>
        <p:style>
          <a:lnRef idx="2">
            <a:schemeClr val="dk1"/>
          </a:lnRef>
          <a:fillRef idx="0">
            <a:schemeClr val="dk1"/>
          </a:fillRef>
          <a:effectRef idx="1">
            <a:schemeClr val="dk1"/>
          </a:effectRef>
          <a:fontRef idx="minor">
            <a:schemeClr val="tx1"/>
          </a:fontRef>
        </p:style>
      </p:cxnSp>
      <p:sp>
        <p:nvSpPr>
          <p:cNvPr id="10" name="Rectangle 9">
            <a:extLst>
              <a:ext uri="{FF2B5EF4-FFF2-40B4-BE49-F238E27FC236}">
                <a16:creationId xmlns:a16="http://schemas.microsoft.com/office/drawing/2014/main" id="{082715B8-700F-B845-B94B-0A1CF7EE6A4A}"/>
              </a:ext>
            </a:extLst>
          </p:cNvPr>
          <p:cNvSpPr/>
          <p:nvPr userDrawn="1"/>
        </p:nvSpPr>
        <p:spPr bwMode="gray">
          <a:xfrm>
            <a:off x="5" y="2072807"/>
            <a:ext cx="896471" cy="601972"/>
          </a:xfrm>
          <a:prstGeom prst="rect">
            <a:avLst/>
          </a:prstGeom>
          <a:solidFill>
            <a:srgbClr val="307AAD"/>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en-US" sz="1600" dirty="0">
              <a:solidFill>
                <a:srgbClr val="000000"/>
              </a:solidFill>
            </a:endParaRPr>
          </a:p>
        </p:txBody>
      </p:sp>
      <p:sp>
        <p:nvSpPr>
          <p:cNvPr id="11" name="Rectangle 10">
            <a:extLst>
              <a:ext uri="{FF2B5EF4-FFF2-40B4-BE49-F238E27FC236}">
                <a16:creationId xmlns:a16="http://schemas.microsoft.com/office/drawing/2014/main" id="{F10074F9-3F1E-684F-A99E-5C1CD43C23AE}"/>
              </a:ext>
            </a:extLst>
          </p:cNvPr>
          <p:cNvSpPr/>
          <p:nvPr userDrawn="1"/>
        </p:nvSpPr>
        <p:spPr bwMode="gray">
          <a:xfrm>
            <a:off x="4" y="2735536"/>
            <a:ext cx="896471" cy="601972"/>
          </a:xfrm>
          <a:prstGeom prst="rect">
            <a:avLst/>
          </a:prstGeom>
          <a:solidFill>
            <a:srgbClr val="307AAD"/>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en-US" sz="1600" dirty="0">
              <a:solidFill>
                <a:srgbClr val="000000"/>
              </a:solidFill>
            </a:endParaRPr>
          </a:p>
        </p:txBody>
      </p:sp>
      <p:sp>
        <p:nvSpPr>
          <p:cNvPr id="12" name="Rectangle 11">
            <a:extLst>
              <a:ext uri="{FF2B5EF4-FFF2-40B4-BE49-F238E27FC236}">
                <a16:creationId xmlns:a16="http://schemas.microsoft.com/office/drawing/2014/main" id="{B43D731F-AF1D-0742-9279-1DAAD66409B2}"/>
              </a:ext>
            </a:extLst>
          </p:cNvPr>
          <p:cNvSpPr/>
          <p:nvPr userDrawn="1"/>
        </p:nvSpPr>
        <p:spPr bwMode="gray">
          <a:xfrm>
            <a:off x="1" y="3398265"/>
            <a:ext cx="896471" cy="601972"/>
          </a:xfrm>
          <a:prstGeom prst="rect">
            <a:avLst/>
          </a:prstGeom>
          <a:solidFill>
            <a:srgbClr val="307AAD"/>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en-US" sz="1600" dirty="0">
              <a:solidFill>
                <a:srgbClr val="000000"/>
              </a:solidFill>
            </a:endParaRPr>
          </a:p>
        </p:txBody>
      </p:sp>
      <p:sp>
        <p:nvSpPr>
          <p:cNvPr id="13" name="Rectangle 12">
            <a:extLst>
              <a:ext uri="{FF2B5EF4-FFF2-40B4-BE49-F238E27FC236}">
                <a16:creationId xmlns:a16="http://schemas.microsoft.com/office/drawing/2014/main" id="{62674D0E-5FEF-5040-A818-E8AB3907BBC0}"/>
              </a:ext>
            </a:extLst>
          </p:cNvPr>
          <p:cNvSpPr/>
          <p:nvPr userDrawn="1"/>
        </p:nvSpPr>
        <p:spPr bwMode="gray">
          <a:xfrm>
            <a:off x="0" y="4060994"/>
            <a:ext cx="896471" cy="601972"/>
          </a:xfrm>
          <a:prstGeom prst="rect">
            <a:avLst/>
          </a:prstGeom>
          <a:solidFill>
            <a:srgbClr val="307AAD"/>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en-US" sz="1600" dirty="0">
              <a:solidFill>
                <a:srgbClr val="000000"/>
              </a:solidFill>
            </a:endParaRPr>
          </a:p>
        </p:txBody>
      </p:sp>
      <p:sp>
        <p:nvSpPr>
          <p:cNvPr id="14" name="Rectangle 13">
            <a:extLst>
              <a:ext uri="{FF2B5EF4-FFF2-40B4-BE49-F238E27FC236}">
                <a16:creationId xmlns:a16="http://schemas.microsoft.com/office/drawing/2014/main" id="{EA5FF223-75E4-7648-A39C-B8197868CDDE}"/>
              </a:ext>
            </a:extLst>
          </p:cNvPr>
          <p:cNvSpPr/>
          <p:nvPr userDrawn="1"/>
        </p:nvSpPr>
        <p:spPr bwMode="gray">
          <a:xfrm>
            <a:off x="-1" y="4723723"/>
            <a:ext cx="896471" cy="601972"/>
          </a:xfrm>
          <a:prstGeom prst="rect">
            <a:avLst/>
          </a:prstGeom>
          <a:solidFill>
            <a:srgbClr val="307AAD"/>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en-US" sz="1600" dirty="0">
              <a:solidFill>
                <a:srgbClr val="000000"/>
              </a:solidFill>
            </a:endParaRPr>
          </a:p>
        </p:txBody>
      </p:sp>
      <p:sp>
        <p:nvSpPr>
          <p:cNvPr id="15" name="Rectangle 14">
            <a:extLst>
              <a:ext uri="{FF2B5EF4-FFF2-40B4-BE49-F238E27FC236}">
                <a16:creationId xmlns:a16="http://schemas.microsoft.com/office/drawing/2014/main" id="{97DC6D7F-9638-AC41-B1AD-7BC08001FBA6}"/>
              </a:ext>
            </a:extLst>
          </p:cNvPr>
          <p:cNvSpPr/>
          <p:nvPr userDrawn="1"/>
        </p:nvSpPr>
        <p:spPr bwMode="gray">
          <a:xfrm>
            <a:off x="0" y="5386452"/>
            <a:ext cx="913409" cy="601972"/>
          </a:xfrm>
          <a:prstGeom prst="rect">
            <a:avLst/>
          </a:prstGeom>
          <a:solidFill>
            <a:srgbClr val="307AAD"/>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en-US" sz="1600" dirty="0">
              <a:solidFill>
                <a:srgbClr val="000000"/>
              </a:solidFill>
            </a:endParaRPr>
          </a:p>
        </p:txBody>
      </p:sp>
      <p:sp>
        <p:nvSpPr>
          <p:cNvPr id="16" name="TextBox 15">
            <a:extLst>
              <a:ext uri="{FF2B5EF4-FFF2-40B4-BE49-F238E27FC236}">
                <a16:creationId xmlns:a16="http://schemas.microsoft.com/office/drawing/2014/main" id="{E6C0B421-047E-5D4C-95CD-D66BFD26EF43}"/>
              </a:ext>
            </a:extLst>
          </p:cNvPr>
          <p:cNvSpPr txBox="1"/>
          <p:nvPr userDrawn="1"/>
        </p:nvSpPr>
        <p:spPr bwMode="gray">
          <a:xfrm>
            <a:off x="647271" y="856786"/>
            <a:ext cx="10674850" cy="490125"/>
          </a:xfrm>
          <a:prstGeom prst="rect">
            <a:avLst/>
          </a:prstGeom>
          <a:noFill/>
        </p:spPr>
        <p:txBody>
          <a:bodyPr wrap="square" lIns="36000" tIns="36000" rIns="36000" bIns="36000" rtlCol="0">
            <a:spAutoFit/>
          </a:bodyPr>
          <a:lstStyle/>
          <a:p>
            <a:pPr algn="ctr">
              <a:lnSpc>
                <a:spcPts val="1700"/>
              </a:lnSpc>
            </a:pPr>
            <a:r>
              <a:rPr lang="en-US" sz="1200" dirty="0">
                <a:solidFill>
                  <a:srgbClr val="6C7379"/>
                </a:solidFill>
                <a:latin typeface="Times New Roman" panose="02020603050405020304" pitchFamily="18" charset="0"/>
                <a:cs typeface="Times New Roman" panose="02020603050405020304" pitchFamily="18" charset="0"/>
              </a:rPr>
              <a:t>Memorial Hermann operates under a set of strategic imperatives represented by the acronym HEALTH.</a:t>
            </a:r>
            <a:br>
              <a:rPr lang="en-US" sz="1200" dirty="0">
                <a:solidFill>
                  <a:srgbClr val="6C7379"/>
                </a:solidFill>
                <a:latin typeface="Times New Roman" panose="02020603050405020304" pitchFamily="18" charset="0"/>
                <a:cs typeface="Times New Roman" panose="02020603050405020304" pitchFamily="18" charset="0"/>
              </a:rPr>
            </a:br>
            <a:r>
              <a:rPr lang="en-US" sz="1200" dirty="0">
                <a:solidFill>
                  <a:srgbClr val="6C7379"/>
                </a:solidFill>
                <a:latin typeface="Times New Roman" panose="02020603050405020304" pitchFamily="18" charset="0"/>
                <a:cs typeface="Times New Roman" panose="02020603050405020304" pitchFamily="18" charset="0"/>
              </a:rPr>
              <a:t>This strategic framework is in support of the mission and vision of the organization.</a:t>
            </a:r>
            <a:endParaRPr lang="en-US" sz="1400" dirty="0">
              <a:solidFill>
                <a:srgbClr val="000000"/>
              </a:solidFill>
            </a:endParaRPr>
          </a:p>
        </p:txBody>
      </p:sp>
      <p:sp>
        <p:nvSpPr>
          <p:cNvPr id="17" name="TextBox 16">
            <a:extLst>
              <a:ext uri="{FF2B5EF4-FFF2-40B4-BE49-F238E27FC236}">
                <a16:creationId xmlns:a16="http://schemas.microsoft.com/office/drawing/2014/main" id="{62D4E531-8868-CC45-8409-27CD269B902D}"/>
              </a:ext>
            </a:extLst>
          </p:cNvPr>
          <p:cNvSpPr txBox="1"/>
          <p:nvPr userDrawn="1"/>
        </p:nvSpPr>
        <p:spPr bwMode="gray">
          <a:xfrm>
            <a:off x="611411" y="1631574"/>
            <a:ext cx="2722652" cy="288147"/>
          </a:xfrm>
          <a:prstGeom prst="rect">
            <a:avLst/>
          </a:prstGeom>
          <a:noFill/>
        </p:spPr>
        <p:txBody>
          <a:bodyPr wrap="square" lIns="36000" tIns="36000" rIns="36000" bIns="36000" rtlCol="0">
            <a:spAutoFit/>
          </a:bodyPr>
          <a:lstStyle/>
          <a:p>
            <a:r>
              <a:rPr lang="en-US" sz="1400" b="1" i="1" dirty="0">
                <a:solidFill>
                  <a:srgbClr val="307AAD"/>
                </a:solidFill>
                <a:latin typeface="Times New Roman" panose="02020603050405020304" pitchFamily="18" charset="0"/>
                <a:cs typeface="Times New Roman" panose="02020603050405020304" pitchFamily="18" charset="0"/>
              </a:rPr>
              <a:t>HEALTH Strategy</a:t>
            </a:r>
          </a:p>
        </p:txBody>
      </p:sp>
      <p:sp>
        <p:nvSpPr>
          <p:cNvPr id="18" name="TextBox 17">
            <a:extLst>
              <a:ext uri="{FF2B5EF4-FFF2-40B4-BE49-F238E27FC236}">
                <a16:creationId xmlns:a16="http://schemas.microsoft.com/office/drawing/2014/main" id="{8C5C400C-745A-1B48-ADF2-C85DCA5089F5}"/>
              </a:ext>
            </a:extLst>
          </p:cNvPr>
          <p:cNvSpPr txBox="1"/>
          <p:nvPr userDrawn="1"/>
        </p:nvSpPr>
        <p:spPr bwMode="gray">
          <a:xfrm>
            <a:off x="2904565" y="1623227"/>
            <a:ext cx="2722652" cy="288147"/>
          </a:xfrm>
          <a:prstGeom prst="rect">
            <a:avLst/>
          </a:prstGeom>
          <a:noFill/>
        </p:spPr>
        <p:txBody>
          <a:bodyPr wrap="square" lIns="36000" tIns="36000" rIns="36000" bIns="36000" rtlCol="0">
            <a:spAutoFit/>
          </a:bodyPr>
          <a:lstStyle/>
          <a:p>
            <a:r>
              <a:rPr lang="en-US" sz="1400" b="1" i="1" dirty="0">
                <a:solidFill>
                  <a:srgbClr val="307AAD"/>
                </a:solidFill>
                <a:latin typeface="Times New Roman" panose="02020603050405020304" pitchFamily="18" charset="0"/>
                <a:cs typeface="Times New Roman" panose="02020603050405020304" pitchFamily="18" charset="0"/>
              </a:rPr>
              <a:t>Initiatives</a:t>
            </a:r>
          </a:p>
        </p:txBody>
      </p:sp>
      <p:sp>
        <p:nvSpPr>
          <p:cNvPr id="19" name="TextBox 18">
            <a:extLst>
              <a:ext uri="{FF2B5EF4-FFF2-40B4-BE49-F238E27FC236}">
                <a16:creationId xmlns:a16="http://schemas.microsoft.com/office/drawing/2014/main" id="{7624DD34-C5F6-3043-9FD4-77E966006B2F}"/>
              </a:ext>
            </a:extLst>
          </p:cNvPr>
          <p:cNvSpPr txBox="1"/>
          <p:nvPr userDrawn="1"/>
        </p:nvSpPr>
        <p:spPr bwMode="gray">
          <a:xfrm>
            <a:off x="445240" y="2055768"/>
            <a:ext cx="545477" cy="626701"/>
          </a:xfrm>
          <a:prstGeom prst="rect">
            <a:avLst/>
          </a:prstGeom>
          <a:noFill/>
        </p:spPr>
        <p:txBody>
          <a:bodyPr wrap="square" lIns="36000" tIns="36000" rIns="36000" bIns="36000" rtlCol="0">
            <a:spAutoFit/>
          </a:bodyPr>
          <a:lstStyle/>
          <a:p>
            <a:r>
              <a:rPr lang="en-US" sz="3600" b="1" dirty="0">
                <a:solidFill>
                  <a:srgbClr val="FFFFFF"/>
                </a:solidFill>
              </a:rPr>
              <a:t>H</a:t>
            </a:r>
          </a:p>
        </p:txBody>
      </p:sp>
      <p:sp>
        <p:nvSpPr>
          <p:cNvPr id="20" name="TextBox 19">
            <a:extLst>
              <a:ext uri="{FF2B5EF4-FFF2-40B4-BE49-F238E27FC236}">
                <a16:creationId xmlns:a16="http://schemas.microsoft.com/office/drawing/2014/main" id="{3F9D3C6D-B370-BE44-AE1D-D2068C570750}"/>
              </a:ext>
            </a:extLst>
          </p:cNvPr>
          <p:cNvSpPr txBox="1"/>
          <p:nvPr userDrawn="1"/>
        </p:nvSpPr>
        <p:spPr bwMode="gray">
          <a:xfrm>
            <a:off x="445241" y="2723067"/>
            <a:ext cx="545477" cy="626701"/>
          </a:xfrm>
          <a:prstGeom prst="rect">
            <a:avLst/>
          </a:prstGeom>
          <a:noFill/>
        </p:spPr>
        <p:txBody>
          <a:bodyPr wrap="square" lIns="36000" tIns="36000" rIns="36000" bIns="36000" rtlCol="0">
            <a:spAutoFit/>
          </a:bodyPr>
          <a:lstStyle/>
          <a:p>
            <a:r>
              <a:rPr lang="en-US" sz="3600" b="1" dirty="0">
                <a:solidFill>
                  <a:srgbClr val="FFFFFF"/>
                </a:solidFill>
              </a:rPr>
              <a:t>E</a:t>
            </a:r>
          </a:p>
        </p:txBody>
      </p:sp>
      <p:sp>
        <p:nvSpPr>
          <p:cNvPr id="21" name="TextBox 20">
            <a:extLst>
              <a:ext uri="{FF2B5EF4-FFF2-40B4-BE49-F238E27FC236}">
                <a16:creationId xmlns:a16="http://schemas.microsoft.com/office/drawing/2014/main" id="{3650286C-8206-DF42-8BC8-EC57A4763A62}"/>
              </a:ext>
            </a:extLst>
          </p:cNvPr>
          <p:cNvSpPr txBox="1"/>
          <p:nvPr userDrawn="1"/>
        </p:nvSpPr>
        <p:spPr bwMode="gray">
          <a:xfrm>
            <a:off x="445242" y="3385900"/>
            <a:ext cx="545477" cy="626701"/>
          </a:xfrm>
          <a:prstGeom prst="rect">
            <a:avLst/>
          </a:prstGeom>
          <a:noFill/>
        </p:spPr>
        <p:txBody>
          <a:bodyPr wrap="square" lIns="36000" tIns="36000" rIns="36000" bIns="36000" rtlCol="0">
            <a:spAutoFit/>
          </a:bodyPr>
          <a:lstStyle/>
          <a:p>
            <a:r>
              <a:rPr lang="en-US" sz="3600" b="1" dirty="0">
                <a:solidFill>
                  <a:srgbClr val="FFFFFF"/>
                </a:solidFill>
              </a:rPr>
              <a:t>A</a:t>
            </a:r>
          </a:p>
        </p:txBody>
      </p:sp>
      <p:sp>
        <p:nvSpPr>
          <p:cNvPr id="22" name="TextBox 21">
            <a:extLst>
              <a:ext uri="{FF2B5EF4-FFF2-40B4-BE49-F238E27FC236}">
                <a16:creationId xmlns:a16="http://schemas.microsoft.com/office/drawing/2014/main" id="{C765091B-8177-CF48-BF95-3FD2AB6D932C}"/>
              </a:ext>
            </a:extLst>
          </p:cNvPr>
          <p:cNvSpPr txBox="1"/>
          <p:nvPr userDrawn="1"/>
        </p:nvSpPr>
        <p:spPr bwMode="gray">
          <a:xfrm>
            <a:off x="444607" y="4048630"/>
            <a:ext cx="545477" cy="626701"/>
          </a:xfrm>
          <a:prstGeom prst="rect">
            <a:avLst/>
          </a:prstGeom>
          <a:noFill/>
        </p:spPr>
        <p:txBody>
          <a:bodyPr wrap="square" lIns="36000" tIns="36000" rIns="36000" bIns="36000" rtlCol="0">
            <a:spAutoFit/>
          </a:bodyPr>
          <a:lstStyle/>
          <a:p>
            <a:r>
              <a:rPr lang="en-US" sz="3600" b="1" dirty="0">
                <a:solidFill>
                  <a:srgbClr val="FFFFFF"/>
                </a:solidFill>
              </a:rPr>
              <a:t>L</a:t>
            </a:r>
          </a:p>
        </p:txBody>
      </p:sp>
      <p:sp>
        <p:nvSpPr>
          <p:cNvPr id="23" name="TextBox 22">
            <a:extLst>
              <a:ext uri="{FF2B5EF4-FFF2-40B4-BE49-F238E27FC236}">
                <a16:creationId xmlns:a16="http://schemas.microsoft.com/office/drawing/2014/main" id="{2349AEC7-929E-C041-9D5C-85B42D27E748}"/>
              </a:ext>
            </a:extLst>
          </p:cNvPr>
          <p:cNvSpPr txBox="1"/>
          <p:nvPr userDrawn="1"/>
        </p:nvSpPr>
        <p:spPr bwMode="gray">
          <a:xfrm>
            <a:off x="444606" y="4711358"/>
            <a:ext cx="545477" cy="626701"/>
          </a:xfrm>
          <a:prstGeom prst="rect">
            <a:avLst/>
          </a:prstGeom>
          <a:noFill/>
        </p:spPr>
        <p:txBody>
          <a:bodyPr wrap="square" lIns="36000" tIns="36000" rIns="36000" bIns="36000" rtlCol="0">
            <a:spAutoFit/>
          </a:bodyPr>
          <a:lstStyle/>
          <a:p>
            <a:r>
              <a:rPr lang="en-US" sz="3600" b="1" dirty="0">
                <a:solidFill>
                  <a:srgbClr val="FFFFFF"/>
                </a:solidFill>
              </a:rPr>
              <a:t>T</a:t>
            </a:r>
          </a:p>
        </p:txBody>
      </p:sp>
      <p:sp>
        <p:nvSpPr>
          <p:cNvPr id="24" name="TextBox 23">
            <a:extLst>
              <a:ext uri="{FF2B5EF4-FFF2-40B4-BE49-F238E27FC236}">
                <a16:creationId xmlns:a16="http://schemas.microsoft.com/office/drawing/2014/main" id="{45A5BC83-1453-7247-86BE-A85272EBE206}"/>
              </a:ext>
            </a:extLst>
          </p:cNvPr>
          <p:cNvSpPr txBox="1"/>
          <p:nvPr userDrawn="1"/>
        </p:nvSpPr>
        <p:spPr bwMode="gray">
          <a:xfrm>
            <a:off x="444606" y="5374087"/>
            <a:ext cx="545477" cy="626701"/>
          </a:xfrm>
          <a:prstGeom prst="rect">
            <a:avLst/>
          </a:prstGeom>
          <a:noFill/>
        </p:spPr>
        <p:txBody>
          <a:bodyPr wrap="square" lIns="36000" tIns="36000" rIns="36000" bIns="36000" rtlCol="0">
            <a:spAutoFit/>
          </a:bodyPr>
          <a:lstStyle/>
          <a:p>
            <a:r>
              <a:rPr lang="en-US" sz="3600" b="1" dirty="0">
                <a:solidFill>
                  <a:srgbClr val="FFFFFF"/>
                </a:solidFill>
              </a:rPr>
              <a:t>H</a:t>
            </a:r>
          </a:p>
        </p:txBody>
      </p:sp>
      <p:sp>
        <p:nvSpPr>
          <p:cNvPr id="26" name="TextBox 25">
            <a:extLst>
              <a:ext uri="{FF2B5EF4-FFF2-40B4-BE49-F238E27FC236}">
                <a16:creationId xmlns:a16="http://schemas.microsoft.com/office/drawing/2014/main" id="{8DF535AB-02B3-E747-B858-54C235BC0A79}"/>
              </a:ext>
            </a:extLst>
          </p:cNvPr>
          <p:cNvSpPr txBox="1"/>
          <p:nvPr userDrawn="1"/>
        </p:nvSpPr>
        <p:spPr bwMode="gray">
          <a:xfrm>
            <a:off x="990083" y="2134945"/>
            <a:ext cx="2138599" cy="472813"/>
          </a:xfrm>
          <a:prstGeom prst="rect">
            <a:avLst/>
          </a:prstGeom>
          <a:noFill/>
        </p:spPr>
        <p:txBody>
          <a:bodyPr wrap="square" lIns="36000" tIns="36000" rIns="36000" bIns="36000" rtlCol="0">
            <a:spAutoFit/>
          </a:bodyPr>
          <a:lstStyle/>
          <a:p>
            <a:r>
              <a:rPr lang="en-US" sz="1400" dirty="0">
                <a:solidFill>
                  <a:srgbClr val="6C7379"/>
                </a:solidFill>
                <a:latin typeface="Franklin Gothic Medium" panose="020B0603020102020204"/>
                <a:cs typeface="Times New Roman" panose="02020603050405020304" pitchFamily="18" charset="0"/>
              </a:rPr>
              <a:t>HUMANIZE</a:t>
            </a:r>
          </a:p>
          <a:p>
            <a:r>
              <a:rPr lang="en-US" sz="1200" dirty="0">
                <a:solidFill>
                  <a:srgbClr val="6C7379"/>
                </a:solidFill>
                <a:latin typeface="Franklin Gothic Medium" panose="020B0603020102020204"/>
                <a:cs typeface="Times New Roman" panose="02020603050405020304" pitchFamily="18" charset="0"/>
              </a:rPr>
              <a:t>every experience</a:t>
            </a:r>
          </a:p>
        </p:txBody>
      </p:sp>
      <p:sp>
        <p:nvSpPr>
          <p:cNvPr id="32" name="TextBox 31">
            <a:extLst>
              <a:ext uri="{FF2B5EF4-FFF2-40B4-BE49-F238E27FC236}">
                <a16:creationId xmlns:a16="http://schemas.microsoft.com/office/drawing/2014/main" id="{2A8B20F8-30D4-3D4D-B401-50C7F2E8ADD5}"/>
              </a:ext>
            </a:extLst>
          </p:cNvPr>
          <p:cNvSpPr txBox="1"/>
          <p:nvPr userDrawn="1"/>
        </p:nvSpPr>
        <p:spPr bwMode="gray">
          <a:xfrm>
            <a:off x="990083" y="2800010"/>
            <a:ext cx="2138599" cy="472813"/>
          </a:xfrm>
          <a:prstGeom prst="rect">
            <a:avLst/>
          </a:prstGeom>
          <a:noFill/>
        </p:spPr>
        <p:txBody>
          <a:bodyPr wrap="square" lIns="36000" tIns="36000" rIns="36000" bIns="36000" rtlCol="0">
            <a:spAutoFit/>
          </a:bodyPr>
          <a:lstStyle/>
          <a:p>
            <a:r>
              <a:rPr lang="en-US" sz="1400" dirty="0">
                <a:solidFill>
                  <a:srgbClr val="6C7379"/>
                </a:solidFill>
                <a:latin typeface="Franklin Gothic Medium" panose="020B0603020102020204"/>
                <a:cs typeface="Times New Roman" panose="02020603050405020304" pitchFamily="18" charset="0"/>
              </a:rPr>
              <a:t>ENSURE</a:t>
            </a:r>
          </a:p>
          <a:p>
            <a:r>
              <a:rPr lang="en-US" sz="1200" dirty="0">
                <a:solidFill>
                  <a:srgbClr val="6C7379"/>
                </a:solidFill>
                <a:latin typeface="Franklin Gothic Medium" panose="020B0603020102020204"/>
                <a:cs typeface="Times New Roman" panose="02020603050405020304" pitchFamily="18" charset="0"/>
              </a:rPr>
              <a:t>high-reliability care</a:t>
            </a:r>
          </a:p>
        </p:txBody>
      </p:sp>
      <p:sp>
        <p:nvSpPr>
          <p:cNvPr id="33" name="TextBox 32">
            <a:extLst>
              <a:ext uri="{FF2B5EF4-FFF2-40B4-BE49-F238E27FC236}">
                <a16:creationId xmlns:a16="http://schemas.microsoft.com/office/drawing/2014/main" id="{8A973B0C-3343-9845-AFE9-1D46CDB5771A}"/>
              </a:ext>
            </a:extLst>
          </p:cNvPr>
          <p:cNvSpPr txBox="1"/>
          <p:nvPr userDrawn="1"/>
        </p:nvSpPr>
        <p:spPr bwMode="gray">
          <a:xfrm>
            <a:off x="990083" y="3456996"/>
            <a:ext cx="2138599" cy="472813"/>
          </a:xfrm>
          <a:prstGeom prst="rect">
            <a:avLst/>
          </a:prstGeom>
          <a:noFill/>
        </p:spPr>
        <p:txBody>
          <a:bodyPr wrap="square" lIns="36000" tIns="36000" rIns="36000" bIns="36000" rtlCol="0">
            <a:spAutoFit/>
          </a:bodyPr>
          <a:lstStyle/>
          <a:p>
            <a:r>
              <a:rPr lang="en-US" sz="1400" dirty="0">
                <a:solidFill>
                  <a:srgbClr val="6C7379"/>
                </a:solidFill>
                <a:latin typeface="Franklin Gothic Medium" panose="020B0603020102020204"/>
                <a:cs typeface="Times New Roman" panose="02020603050405020304" pitchFamily="18" charset="0"/>
              </a:rPr>
              <a:t>ALIGN</a:t>
            </a:r>
          </a:p>
          <a:p>
            <a:r>
              <a:rPr lang="en-US" sz="1200" dirty="0">
                <a:solidFill>
                  <a:srgbClr val="6C7379"/>
                </a:solidFill>
                <a:latin typeface="Franklin Gothic Medium" panose="020B0603020102020204"/>
                <a:cs typeface="Times New Roman" panose="02020603050405020304" pitchFamily="18" charset="0"/>
              </a:rPr>
              <a:t>provider network</a:t>
            </a:r>
          </a:p>
        </p:txBody>
      </p:sp>
      <p:sp>
        <p:nvSpPr>
          <p:cNvPr id="34" name="TextBox 33">
            <a:extLst>
              <a:ext uri="{FF2B5EF4-FFF2-40B4-BE49-F238E27FC236}">
                <a16:creationId xmlns:a16="http://schemas.microsoft.com/office/drawing/2014/main" id="{6C662CCB-EC7D-AD43-9DA6-28A75B7CE162}"/>
              </a:ext>
            </a:extLst>
          </p:cNvPr>
          <p:cNvSpPr txBox="1"/>
          <p:nvPr userDrawn="1"/>
        </p:nvSpPr>
        <p:spPr bwMode="gray">
          <a:xfrm>
            <a:off x="990083" y="4127940"/>
            <a:ext cx="2138599" cy="472813"/>
          </a:xfrm>
          <a:prstGeom prst="rect">
            <a:avLst/>
          </a:prstGeom>
          <a:noFill/>
        </p:spPr>
        <p:txBody>
          <a:bodyPr wrap="square" lIns="36000" tIns="36000" rIns="36000" bIns="36000" rtlCol="0">
            <a:spAutoFit/>
          </a:bodyPr>
          <a:lstStyle/>
          <a:p>
            <a:r>
              <a:rPr lang="en-US" sz="1400" dirty="0">
                <a:solidFill>
                  <a:srgbClr val="6C7379"/>
                </a:solidFill>
                <a:latin typeface="Franklin Gothic Medium" panose="020B0603020102020204"/>
                <a:cs typeface="Times New Roman" panose="02020603050405020304" pitchFamily="18" charset="0"/>
              </a:rPr>
              <a:t>LOWER</a:t>
            </a:r>
          </a:p>
          <a:p>
            <a:r>
              <a:rPr lang="en-US" sz="1200" dirty="0">
                <a:solidFill>
                  <a:srgbClr val="6C7379"/>
                </a:solidFill>
                <a:latin typeface="Franklin Gothic Medium" panose="020B0603020102020204"/>
                <a:cs typeface="Times New Roman" panose="02020603050405020304" pitchFamily="18" charset="0"/>
              </a:rPr>
              <a:t>cost of care</a:t>
            </a:r>
          </a:p>
        </p:txBody>
      </p:sp>
      <p:sp>
        <p:nvSpPr>
          <p:cNvPr id="35" name="TextBox 34">
            <a:extLst>
              <a:ext uri="{FF2B5EF4-FFF2-40B4-BE49-F238E27FC236}">
                <a16:creationId xmlns:a16="http://schemas.microsoft.com/office/drawing/2014/main" id="{0D14D025-E907-EE46-A697-49BC31E21D1C}"/>
              </a:ext>
            </a:extLst>
          </p:cNvPr>
          <p:cNvSpPr txBox="1"/>
          <p:nvPr userDrawn="1"/>
        </p:nvSpPr>
        <p:spPr bwMode="gray">
          <a:xfrm>
            <a:off x="990083" y="4788302"/>
            <a:ext cx="2138599" cy="472813"/>
          </a:xfrm>
          <a:prstGeom prst="rect">
            <a:avLst/>
          </a:prstGeom>
          <a:noFill/>
        </p:spPr>
        <p:txBody>
          <a:bodyPr wrap="square" lIns="36000" tIns="36000" rIns="36000" bIns="36000" rtlCol="0">
            <a:spAutoFit/>
          </a:bodyPr>
          <a:lstStyle/>
          <a:p>
            <a:r>
              <a:rPr lang="en-US" sz="1400" dirty="0">
                <a:solidFill>
                  <a:srgbClr val="6C7379"/>
                </a:solidFill>
                <a:latin typeface="Franklin Gothic Medium" panose="020B0603020102020204"/>
                <a:cs typeface="Times New Roman" panose="02020603050405020304" pitchFamily="18" charset="0"/>
              </a:rPr>
              <a:t>TRANSITION</a:t>
            </a:r>
          </a:p>
          <a:p>
            <a:r>
              <a:rPr lang="en-US" sz="1200" dirty="0">
                <a:solidFill>
                  <a:srgbClr val="6C7379"/>
                </a:solidFill>
                <a:latin typeface="Franklin Gothic Medium" panose="020B0603020102020204"/>
                <a:cs typeface="Times New Roman" panose="02020603050405020304" pitchFamily="18" charset="0"/>
              </a:rPr>
              <a:t>to value</a:t>
            </a:r>
          </a:p>
        </p:txBody>
      </p:sp>
      <p:sp>
        <p:nvSpPr>
          <p:cNvPr id="36" name="TextBox 35">
            <a:extLst>
              <a:ext uri="{FF2B5EF4-FFF2-40B4-BE49-F238E27FC236}">
                <a16:creationId xmlns:a16="http://schemas.microsoft.com/office/drawing/2014/main" id="{4FCC2625-F810-004D-AF24-FB8E3404D990}"/>
              </a:ext>
            </a:extLst>
          </p:cNvPr>
          <p:cNvSpPr txBox="1"/>
          <p:nvPr userDrawn="1"/>
        </p:nvSpPr>
        <p:spPr bwMode="gray">
          <a:xfrm>
            <a:off x="990082" y="5451030"/>
            <a:ext cx="2138599" cy="472813"/>
          </a:xfrm>
          <a:prstGeom prst="rect">
            <a:avLst/>
          </a:prstGeom>
          <a:noFill/>
        </p:spPr>
        <p:txBody>
          <a:bodyPr wrap="square" lIns="36000" tIns="36000" rIns="36000" bIns="36000" rtlCol="0">
            <a:spAutoFit/>
          </a:bodyPr>
          <a:lstStyle/>
          <a:p>
            <a:r>
              <a:rPr lang="en-US" sz="1400" dirty="0">
                <a:solidFill>
                  <a:srgbClr val="6C7379"/>
                </a:solidFill>
                <a:latin typeface="Franklin Gothic Medium" panose="020B0603020102020204"/>
                <a:cs typeface="Times New Roman" panose="02020603050405020304" pitchFamily="18" charset="0"/>
              </a:rPr>
              <a:t>HARNESS</a:t>
            </a:r>
          </a:p>
          <a:p>
            <a:r>
              <a:rPr lang="en-US" sz="1200" dirty="0">
                <a:solidFill>
                  <a:srgbClr val="6C7379"/>
                </a:solidFill>
                <a:latin typeface="Franklin Gothic Medium" panose="020B0603020102020204"/>
                <a:cs typeface="Times New Roman" panose="02020603050405020304" pitchFamily="18" charset="0"/>
              </a:rPr>
              <a:t>smart growth</a:t>
            </a:r>
          </a:p>
        </p:txBody>
      </p:sp>
      <p:pic>
        <p:nvPicPr>
          <p:cNvPr id="37" name="Picture 36">
            <a:extLst>
              <a:ext uri="{FF2B5EF4-FFF2-40B4-BE49-F238E27FC236}">
                <a16:creationId xmlns:a16="http://schemas.microsoft.com/office/drawing/2014/main" id="{97CE161D-3260-9048-AFA7-9249D5A2756A}"/>
              </a:ext>
            </a:extLst>
          </p:cNvPr>
          <p:cNvPicPr>
            <a:picLocks noChangeAspect="1"/>
          </p:cNvPicPr>
          <p:nvPr userDrawn="1"/>
        </p:nvPicPr>
        <p:blipFill>
          <a:blip r:embed="rId2"/>
          <a:stretch>
            <a:fillRect/>
          </a:stretch>
        </p:blipFill>
        <p:spPr>
          <a:xfrm>
            <a:off x="10601505" y="6339539"/>
            <a:ext cx="1382972" cy="404253"/>
          </a:xfrm>
          <a:prstGeom prst="rect">
            <a:avLst/>
          </a:prstGeom>
        </p:spPr>
      </p:pic>
      <p:graphicFrame>
        <p:nvGraphicFramePr>
          <p:cNvPr id="42" name="Table 41">
            <a:extLst>
              <a:ext uri="{FF2B5EF4-FFF2-40B4-BE49-F238E27FC236}">
                <a16:creationId xmlns:a16="http://schemas.microsoft.com/office/drawing/2014/main" id="{3856284D-9395-F04A-9C9C-8D4238B1D9CD}"/>
              </a:ext>
            </a:extLst>
          </p:cNvPr>
          <p:cNvGraphicFramePr>
            <a:graphicFrameLocks noGrp="1"/>
          </p:cNvGraphicFramePr>
          <p:nvPr userDrawn="1">
            <p:extLst/>
          </p:nvPr>
        </p:nvGraphicFramePr>
        <p:xfrm>
          <a:off x="2904565" y="2055767"/>
          <a:ext cx="8423868" cy="3872619"/>
        </p:xfrm>
        <a:graphic>
          <a:graphicData uri="http://schemas.openxmlformats.org/drawingml/2006/table">
            <a:tbl>
              <a:tblPr firstRow="1" bandRow="1">
                <a:tableStyleId>{5C22544A-7EE6-4342-B048-85BDC9FD1C3A}</a:tableStyleId>
              </a:tblPr>
              <a:tblGrid>
                <a:gridCol w="2047550">
                  <a:extLst>
                    <a:ext uri="{9D8B030D-6E8A-4147-A177-3AD203B41FA5}">
                      <a16:colId xmlns:a16="http://schemas.microsoft.com/office/drawing/2014/main" val="3698888842"/>
                    </a:ext>
                  </a:extLst>
                </a:gridCol>
                <a:gridCol w="801914">
                  <a:extLst>
                    <a:ext uri="{9D8B030D-6E8A-4147-A177-3AD203B41FA5}">
                      <a16:colId xmlns:a16="http://schemas.microsoft.com/office/drawing/2014/main" val="1380970963"/>
                    </a:ext>
                  </a:extLst>
                </a:gridCol>
                <a:gridCol w="1362470">
                  <a:extLst>
                    <a:ext uri="{9D8B030D-6E8A-4147-A177-3AD203B41FA5}">
                      <a16:colId xmlns:a16="http://schemas.microsoft.com/office/drawing/2014/main" val="400027846"/>
                    </a:ext>
                  </a:extLst>
                </a:gridCol>
                <a:gridCol w="1365031">
                  <a:extLst>
                    <a:ext uri="{9D8B030D-6E8A-4147-A177-3AD203B41FA5}">
                      <a16:colId xmlns:a16="http://schemas.microsoft.com/office/drawing/2014/main" val="2930980051"/>
                    </a:ext>
                  </a:extLst>
                </a:gridCol>
                <a:gridCol w="799353">
                  <a:extLst>
                    <a:ext uri="{9D8B030D-6E8A-4147-A177-3AD203B41FA5}">
                      <a16:colId xmlns:a16="http://schemas.microsoft.com/office/drawing/2014/main" val="1294302905"/>
                    </a:ext>
                  </a:extLst>
                </a:gridCol>
                <a:gridCol w="2047550">
                  <a:extLst>
                    <a:ext uri="{9D8B030D-6E8A-4147-A177-3AD203B41FA5}">
                      <a16:colId xmlns:a16="http://schemas.microsoft.com/office/drawing/2014/main" val="4043599772"/>
                    </a:ext>
                  </a:extLst>
                </a:gridCol>
              </a:tblGrid>
              <a:tr h="644679">
                <a:tc>
                  <a:txBody>
                    <a:bodyPr/>
                    <a:lstStyle/>
                    <a:p>
                      <a:pPr marL="0" indent="0" algn="ctr">
                        <a:spcBef>
                          <a:spcPts val="0"/>
                        </a:spcBef>
                        <a:buNone/>
                      </a:pPr>
                      <a:r>
                        <a:rPr lang="en-US" sz="1100" b="0" i="0" dirty="0">
                          <a:solidFill>
                            <a:schemeClr val="tx2"/>
                          </a:solidFill>
                          <a:latin typeface="Times New Roman" panose="02020603050405020304" pitchFamily="18" charset="0"/>
                          <a:cs typeface="Times New Roman" panose="02020603050405020304" pitchFamily="18" charset="0"/>
                        </a:rPr>
                        <a:t>Improve </a:t>
                      </a:r>
                      <a:r>
                        <a:rPr lang="en-US" sz="1100" b="1" i="0" dirty="0">
                          <a:solidFill>
                            <a:srgbClr val="307AAD"/>
                          </a:solidFill>
                          <a:latin typeface="Times New Roman" panose="02020603050405020304" pitchFamily="18" charset="0"/>
                          <a:cs typeface="Times New Roman" panose="02020603050405020304" pitchFamily="18" charset="0"/>
                        </a:rPr>
                        <a:t>patient and</a:t>
                      </a:r>
                    </a:p>
                    <a:p>
                      <a:pPr marL="0" indent="0" algn="ctr">
                        <a:spcBef>
                          <a:spcPts val="0"/>
                        </a:spcBef>
                        <a:buNone/>
                      </a:pPr>
                      <a:r>
                        <a:rPr lang="en-US" sz="1100" b="1" i="0" dirty="0">
                          <a:solidFill>
                            <a:srgbClr val="307AAD"/>
                          </a:solidFill>
                          <a:latin typeface="Times New Roman" panose="02020603050405020304" pitchFamily="18" charset="0"/>
                          <a:cs typeface="Times New Roman" panose="02020603050405020304" pitchFamily="18" charset="0"/>
                        </a:rPr>
                        <a:t>consumer </a:t>
                      </a:r>
                      <a:r>
                        <a:rPr lang="en-US" sz="1100" b="0" i="0" dirty="0">
                          <a:solidFill>
                            <a:schemeClr val="tx2"/>
                          </a:solidFill>
                          <a:latin typeface="Times New Roman" panose="02020603050405020304" pitchFamily="18" charset="0"/>
                          <a:cs typeface="Times New Roman" panose="02020603050405020304" pitchFamily="18" charset="0"/>
                        </a:rPr>
                        <a:t>experience</a:t>
                      </a:r>
                    </a:p>
                  </a:txBody>
                  <a:tcPr anchor="ctr">
                    <a:lnL w="57150" cap="flat" cmpd="sng" algn="ctr">
                      <a:solidFill>
                        <a:srgbClr val="F2F2F2"/>
                      </a:solidFill>
                      <a:prstDash val="solid"/>
                      <a:round/>
                      <a:headEnd type="none" w="med" len="med"/>
                      <a:tailEnd type="none" w="med" len="med"/>
                    </a:lnL>
                    <a:lnR w="57150" cap="flat" cmpd="sng" algn="ctr">
                      <a:solidFill>
                        <a:srgbClr val="F2F2F2"/>
                      </a:solidFill>
                      <a:prstDash val="solid"/>
                      <a:round/>
                      <a:headEnd type="none" w="med" len="med"/>
                      <a:tailEnd type="none" w="med" len="med"/>
                    </a:lnR>
                    <a:lnT w="57150" cap="flat" cmpd="sng" algn="ctr">
                      <a:solidFill>
                        <a:srgbClr val="F2F2F2"/>
                      </a:solidFill>
                      <a:prstDash val="solid"/>
                      <a:round/>
                      <a:headEnd type="none" w="med" len="med"/>
                      <a:tailEnd type="none" w="med" len="med"/>
                    </a:lnT>
                    <a:lnB w="57150" cap="flat" cmpd="sng" algn="ctr">
                      <a:solidFill>
                        <a:srgbClr val="F2F2F2"/>
                      </a:solidFill>
                      <a:prstDash val="solid"/>
                      <a:round/>
                      <a:headEnd type="none" w="med" len="med"/>
                      <a:tailEnd type="none" w="med" len="med"/>
                    </a:lnB>
                    <a:solidFill>
                      <a:schemeClr val="bg1"/>
                    </a:solidFill>
                  </a:tcPr>
                </a:tc>
                <a:tc gridSpan="2">
                  <a:txBody>
                    <a:bodyPr/>
                    <a:lstStyle/>
                    <a:p>
                      <a:pPr marL="0" indent="0" algn="ctr">
                        <a:spcBef>
                          <a:spcPts val="0"/>
                        </a:spcBef>
                        <a:buNone/>
                      </a:pPr>
                      <a:r>
                        <a:rPr lang="en-US" sz="1100" b="1" i="0" dirty="0">
                          <a:solidFill>
                            <a:srgbClr val="307AAD"/>
                          </a:solidFill>
                          <a:latin typeface="Times New Roman" panose="02020603050405020304" pitchFamily="18" charset="0"/>
                          <a:cs typeface="Times New Roman" panose="02020603050405020304" pitchFamily="18" charset="0"/>
                        </a:rPr>
                        <a:t>Engage</a:t>
                      </a:r>
                      <a:r>
                        <a:rPr lang="en-US" sz="1100" b="0" i="0" dirty="0">
                          <a:solidFill>
                            <a:schemeClr val="tx2"/>
                          </a:solidFill>
                          <a:latin typeface="Times New Roman" panose="02020603050405020304" pitchFamily="18" charset="0"/>
                          <a:cs typeface="Times New Roman" panose="02020603050405020304" pitchFamily="18" charset="0"/>
                        </a:rPr>
                        <a:t> and </a:t>
                      </a:r>
                      <a:br>
                        <a:rPr lang="en-US" sz="1100" b="0" i="0" dirty="0">
                          <a:solidFill>
                            <a:schemeClr val="tx2"/>
                          </a:solidFill>
                          <a:latin typeface="Times New Roman" panose="02020603050405020304" pitchFamily="18" charset="0"/>
                          <a:cs typeface="Times New Roman" panose="02020603050405020304" pitchFamily="18" charset="0"/>
                        </a:rPr>
                      </a:br>
                      <a:r>
                        <a:rPr lang="en-US" sz="1100" b="1" i="0" dirty="0">
                          <a:solidFill>
                            <a:srgbClr val="307AAD"/>
                          </a:solidFill>
                          <a:latin typeface="Times New Roman" panose="02020603050405020304" pitchFamily="18" charset="0"/>
                          <a:cs typeface="Times New Roman" panose="02020603050405020304" pitchFamily="18" charset="0"/>
                        </a:rPr>
                        <a:t>empower</a:t>
                      </a:r>
                      <a:r>
                        <a:rPr lang="en-US" sz="1100" b="1" i="0" dirty="0">
                          <a:solidFill>
                            <a:schemeClr val="accent4"/>
                          </a:solidFill>
                          <a:latin typeface="Times New Roman" panose="02020603050405020304" pitchFamily="18" charset="0"/>
                          <a:cs typeface="Times New Roman" panose="02020603050405020304" pitchFamily="18" charset="0"/>
                        </a:rPr>
                        <a:t> </a:t>
                      </a:r>
                      <a:r>
                        <a:rPr lang="en-US" sz="1100" b="0" i="0" dirty="0">
                          <a:solidFill>
                            <a:schemeClr val="tx2"/>
                          </a:solidFill>
                          <a:latin typeface="Times New Roman" panose="02020603050405020304" pitchFamily="18" charset="0"/>
                          <a:cs typeface="Times New Roman" panose="02020603050405020304" pitchFamily="18" charset="0"/>
                        </a:rPr>
                        <a:t>workforce</a:t>
                      </a:r>
                    </a:p>
                  </a:txBody>
                  <a:tcPr anchor="ctr">
                    <a:lnL w="57150" cap="flat" cmpd="sng" algn="ctr">
                      <a:solidFill>
                        <a:srgbClr val="F2F2F2"/>
                      </a:solidFill>
                      <a:prstDash val="solid"/>
                      <a:round/>
                      <a:headEnd type="none" w="med" len="med"/>
                      <a:tailEnd type="none" w="med" len="med"/>
                    </a:lnL>
                    <a:lnR w="57150" cap="flat" cmpd="sng" algn="ctr">
                      <a:solidFill>
                        <a:srgbClr val="F2F2F2"/>
                      </a:solidFill>
                      <a:prstDash val="solid"/>
                      <a:round/>
                      <a:headEnd type="none" w="med" len="med"/>
                      <a:tailEnd type="none" w="med" len="med"/>
                    </a:lnR>
                    <a:lnT w="57150" cap="flat" cmpd="sng" algn="ctr">
                      <a:solidFill>
                        <a:srgbClr val="F2F2F2"/>
                      </a:solidFill>
                      <a:prstDash val="solid"/>
                      <a:round/>
                      <a:headEnd type="none" w="med" len="med"/>
                      <a:tailEnd type="none" w="med" len="med"/>
                    </a:lnT>
                    <a:lnB w="57150" cap="flat" cmpd="sng" algn="ctr">
                      <a:solidFill>
                        <a:srgbClr val="F2F2F2"/>
                      </a:solidFill>
                      <a:prstDash val="solid"/>
                      <a:round/>
                      <a:headEnd type="none" w="med" len="med"/>
                      <a:tailEnd type="none" w="med" len="med"/>
                    </a:lnB>
                    <a:solidFill>
                      <a:schemeClr val="bg1"/>
                    </a:solidFill>
                  </a:tcPr>
                </a:tc>
                <a:tc hMerge="1">
                  <a:txBody>
                    <a:bodyPr/>
                    <a:lstStyle/>
                    <a:p>
                      <a:pPr marL="0" indent="0" algn="ctr">
                        <a:spcBef>
                          <a:spcPts val="0"/>
                        </a:spcBef>
                        <a:buNone/>
                      </a:pPr>
                      <a:endParaRPr lang="en-US" sz="1100" b="0" i="0" dirty="0">
                        <a:solidFill>
                          <a:schemeClr val="tx2"/>
                        </a:solidFill>
                        <a:latin typeface="Times New Roman" panose="02020603050405020304" pitchFamily="18" charset="0"/>
                        <a:cs typeface="Times New Roman" panose="02020603050405020304" pitchFamily="18" charset="0"/>
                      </a:endParaRPr>
                    </a:p>
                  </a:txBody>
                  <a:tcPr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solidFill>
                  </a:tcPr>
                </a:tc>
                <a:tc gridSpan="2">
                  <a:txBody>
                    <a:bodyPr/>
                    <a:lstStyle/>
                    <a:p>
                      <a:pPr marL="0" indent="0" algn="ctr">
                        <a:spcBef>
                          <a:spcPts val="0"/>
                        </a:spcBef>
                        <a:buNone/>
                      </a:pPr>
                      <a:r>
                        <a:rPr lang="en-US" sz="1100" b="0" dirty="0">
                          <a:solidFill>
                            <a:schemeClr val="tx2"/>
                          </a:solidFill>
                          <a:latin typeface="Times New Roman" panose="02020603050405020304" pitchFamily="18" charset="0"/>
                          <a:cs typeface="Times New Roman" panose="02020603050405020304" pitchFamily="18" charset="0"/>
                        </a:rPr>
                        <a:t>Enhance </a:t>
                      </a:r>
                      <a:r>
                        <a:rPr lang="en-US" sz="1100" b="1" dirty="0">
                          <a:solidFill>
                            <a:srgbClr val="307AAD"/>
                          </a:solidFill>
                          <a:latin typeface="Times New Roman" panose="02020603050405020304" pitchFamily="18" charset="0"/>
                          <a:cs typeface="Times New Roman" panose="02020603050405020304" pitchFamily="18" charset="0"/>
                        </a:rPr>
                        <a:t>consumer-facing</a:t>
                      </a:r>
                    </a:p>
                    <a:p>
                      <a:pPr marL="0" indent="0" algn="ctr">
                        <a:spcBef>
                          <a:spcPts val="0"/>
                        </a:spcBef>
                        <a:buNone/>
                      </a:pPr>
                      <a:r>
                        <a:rPr lang="en-US" sz="1100" b="0" dirty="0">
                          <a:solidFill>
                            <a:schemeClr val="tx2"/>
                          </a:solidFill>
                          <a:latin typeface="Times New Roman" panose="02020603050405020304" pitchFamily="18" charset="0"/>
                          <a:cs typeface="Times New Roman" panose="02020603050405020304" pitchFamily="18" charset="0"/>
                        </a:rPr>
                        <a:t>digital tools</a:t>
                      </a:r>
                    </a:p>
                  </a:txBody>
                  <a:tcPr anchor="ctr">
                    <a:lnL w="57150" cap="flat" cmpd="sng" algn="ctr">
                      <a:solidFill>
                        <a:srgbClr val="F2F2F2"/>
                      </a:solidFill>
                      <a:prstDash val="solid"/>
                      <a:round/>
                      <a:headEnd type="none" w="med" len="med"/>
                      <a:tailEnd type="none" w="med" len="med"/>
                    </a:lnL>
                    <a:lnR w="57150" cap="flat" cmpd="sng" algn="ctr">
                      <a:solidFill>
                        <a:srgbClr val="F2F2F2"/>
                      </a:solidFill>
                      <a:prstDash val="solid"/>
                      <a:round/>
                      <a:headEnd type="none" w="med" len="med"/>
                      <a:tailEnd type="none" w="med" len="med"/>
                    </a:lnR>
                    <a:lnT w="57150" cap="flat" cmpd="sng" algn="ctr">
                      <a:solidFill>
                        <a:srgbClr val="F2F2F2"/>
                      </a:solidFill>
                      <a:prstDash val="solid"/>
                      <a:round/>
                      <a:headEnd type="none" w="med" len="med"/>
                      <a:tailEnd type="none" w="med" len="med"/>
                    </a:lnT>
                    <a:lnB w="57150" cap="flat" cmpd="sng" algn="ctr">
                      <a:solidFill>
                        <a:srgbClr val="F2F2F2"/>
                      </a:solidFill>
                      <a:prstDash val="solid"/>
                      <a:round/>
                      <a:headEnd type="none" w="med" len="med"/>
                      <a:tailEnd type="none" w="med" len="med"/>
                    </a:lnB>
                    <a:solidFill>
                      <a:schemeClr val="bg1"/>
                    </a:solidFill>
                  </a:tcPr>
                </a:tc>
                <a:tc hMerge="1">
                  <a:txBody>
                    <a:bodyPr/>
                    <a:lstStyle/>
                    <a:p>
                      <a:endParaRPr lang="en-US"/>
                    </a:p>
                  </a:txBody>
                  <a:tcPr/>
                </a:tc>
                <a:tc>
                  <a:txBody>
                    <a:bodyPr/>
                    <a:lstStyle/>
                    <a:p>
                      <a:pPr marL="0" indent="0" algn="ctr">
                        <a:spcBef>
                          <a:spcPts val="0"/>
                        </a:spcBef>
                        <a:buNone/>
                      </a:pPr>
                      <a:r>
                        <a:rPr lang="en-US" sz="1100" b="0" dirty="0">
                          <a:solidFill>
                            <a:schemeClr val="tx2"/>
                          </a:solidFill>
                          <a:latin typeface="Times New Roman" panose="02020603050405020304" pitchFamily="18" charset="0"/>
                          <a:cs typeface="Times New Roman" panose="02020603050405020304" pitchFamily="18" charset="0"/>
                        </a:rPr>
                        <a:t>Expand </a:t>
                      </a:r>
                      <a:r>
                        <a:rPr lang="en-US" sz="1100" b="1" dirty="0">
                          <a:solidFill>
                            <a:srgbClr val="307AAD"/>
                          </a:solidFill>
                          <a:latin typeface="Times New Roman" panose="02020603050405020304" pitchFamily="18" charset="0"/>
                          <a:cs typeface="Times New Roman" panose="02020603050405020304" pitchFamily="18" charset="0"/>
                        </a:rPr>
                        <a:t>IT capabilities </a:t>
                      </a:r>
                      <a:r>
                        <a:rPr lang="en-US" sz="1100" b="0" dirty="0">
                          <a:solidFill>
                            <a:schemeClr val="tx2"/>
                          </a:solidFill>
                          <a:latin typeface="Times New Roman" panose="02020603050405020304" pitchFamily="18" charset="0"/>
                          <a:cs typeface="Times New Roman" panose="02020603050405020304" pitchFamily="18" charset="0"/>
                        </a:rPr>
                        <a:t>for the patient experience</a:t>
                      </a:r>
                    </a:p>
                  </a:txBody>
                  <a:tcPr anchor="ctr">
                    <a:lnL w="57150" cap="flat" cmpd="sng" algn="ctr">
                      <a:solidFill>
                        <a:srgbClr val="F2F2F2"/>
                      </a:solidFill>
                      <a:prstDash val="solid"/>
                      <a:round/>
                      <a:headEnd type="none" w="med" len="med"/>
                      <a:tailEnd type="none" w="med" len="med"/>
                    </a:lnL>
                    <a:lnR w="57150" cap="flat" cmpd="sng" algn="ctr">
                      <a:solidFill>
                        <a:srgbClr val="F2F2F2"/>
                      </a:solidFill>
                      <a:prstDash val="solid"/>
                      <a:round/>
                      <a:headEnd type="none" w="med" len="med"/>
                      <a:tailEnd type="none" w="med" len="med"/>
                    </a:lnR>
                    <a:lnT w="57150" cap="flat" cmpd="sng" algn="ctr">
                      <a:solidFill>
                        <a:srgbClr val="F2F2F2"/>
                      </a:solidFill>
                      <a:prstDash val="solid"/>
                      <a:round/>
                      <a:headEnd type="none" w="med" len="med"/>
                      <a:tailEnd type="none" w="med" len="med"/>
                    </a:lnT>
                    <a:lnB w="57150" cap="flat" cmpd="sng" algn="ctr">
                      <a:solidFill>
                        <a:srgbClr val="F2F2F2"/>
                      </a:solidFill>
                      <a:prstDash val="solid"/>
                      <a:round/>
                      <a:headEnd type="none" w="med" len="med"/>
                      <a:tailEnd type="none" w="med" len="med"/>
                    </a:lnB>
                    <a:solidFill>
                      <a:schemeClr val="bg1"/>
                    </a:solidFill>
                  </a:tcPr>
                </a:tc>
                <a:extLst>
                  <a:ext uri="{0D108BD9-81ED-4DB2-BD59-A6C34878D82A}">
                    <a16:rowId xmlns:a16="http://schemas.microsoft.com/office/drawing/2014/main" val="433933633"/>
                  </a:ext>
                </a:extLst>
              </a:tr>
              <a:tr h="644679">
                <a:tc gridSpan="6">
                  <a:txBody>
                    <a:bodyPr/>
                    <a:lstStyle/>
                    <a:p>
                      <a:pPr marL="0" indent="0" algn="ctr">
                        <a:spcBef>
                          <a:spcPts val="0"/>
                        </a:spcBef>
                        <a:buNone/>
                      </a:pPr>
                      <a:r>
                        <a:rPr lang="en-US" sz="1100" dirty="0">
                          <a:solidFill>
                            <a:schemeClr val="tx2"/>
                          </a:solidFill>
                          <a:latin typeface="Times New Roman" panose="02020603050405020304" pitchFamily="18" charset="0"/>
                          <a:cs typeface="Times New Roman" panose="02020603050405020304" pitchFamily="18" charset="0"/>
                        </a:rPr>
                        <a:t>Redesign </a:t>
                      </a:r>
                      <a:r>
                        <a:rPr lang="en-US" sz="1100" b="1" dirty="0">
                          <a:solidFill>
                            <a:srgbClr val="307AAD"/>
                          </a:solidFill>
                          <a:latin typeface="Times New Roman" panose="02020603050405020304" pitchFamily="18" charset="0"/>
                          <a:cs typeface="Times New Roman" panose="02020603050405020304" pitchFamily="18" charset="0"/>
                        </a:rPr>
                        <a:t>clinical and operational processes</a:t>
                      </a:r>
                    </a:p>
                  </a:txBody>
                  <a:tcPr anchor="ctr">
                    <a:lnL w="57150" cap="flat" cmpd="sng" algn="ctr">
                      <a:solidFill>
                        <a:srgbClr val="F2F2F2"/>
                      </a:solidFill>
                      <a:prstDash val="solid"/>
                      <a:round/>
                      <a:headEnd type="none" w="med" len="med"/>
                      <a:tailEnd type="none" w="med" len="med"/>
                    </a:lnL>
                    <a:lnR w="57150" cap="flat" cmpd="sng" algn="ctr">
                      <a:solidFill>
                        <a:srgbClr val="F2F2F2"/>
                      </a:solidFill>
                      <a:prstDash val="solid"/>
                      <a:round/>
                      <a:headEnd type="none" w="med" len="med"/>
                      <a:tailEnd type="none" w="med" len="med"/>
                    </a:lnR>
                    <a:lnT w="57150" cap="flat" cmpd="sng" algn="ctr">
                      <a:solidFill>
                        <a:srgbClr val="F2F2F2"/>
                      </a:solidFill>
                      <a:prstDash val="solid"/>
                      <a:round/>
                      <a:headEnd type="none" w="med" len="med"/>
                      <a:tailEnd type="none" w="med" len="med"/>
                    </a:lnT>
                    <a:lnB w="5715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indent="0" algn="ctr">
                        <a:spcBef>
                          <a:spcPts val="0"/>
                        </a:spcBef>
                        <a:buNone/>
                      </a:pPr>
                      <a:endParaRPr lang="en-US" sz="1200" dirty="0">
                        <a:solidFill>
                          <a:schemeClr val="tx2"/>
                        </a:solidFill>
                        <a:latin typeface="Times New Roman" panose="02020603050405020304" pitchFamily="18" charset="0"/>
                        <a:cs typeface="Times New Roman" panose="02020603050405020304" pitchFamily="18" charset="0"/>
                      </a:endParaRPr>
                    </a:p>
                  </a:txBody>
                  <a:tcPr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solidFill>
                  </a:tcPr>
                </a:tc>
                <a:tc hMerge="1">
                  <a:txBody>
                    <a:bodyPr/>
                    <a:lstStyle/>
                    <a:p>
                      <a:endParaRPr lang="en-US"/>
                    </a:p>
                  </a:txBody>
                  <a:tcPr>
                    <a:lnL w="38100" cap="flat" cmpd="sng" algn="ctr">
                      <a:solidFill>
                        <a:schemeClr val="bg1">
                          <a:lumMod val="95000"/>
                        </a:schemeClr>
                      </a:solidFill>
                      <a:prstDash val="solid"/>
                      <a:round/>
                      <a:headEnd type="none" w="med" len="med"/>
                      <a:tailEnd type="none" w="med" len="med"/>
                    </a:lnL>
                    <a:lnT w="38100" cap="flat" cmpd="sng" algn="ctr">
                      <a:solidFill>
                        <a:schemeClr val="bg1">
                          <a:lumMod val="95000"/>
                        </a:schemeClr>
                      </a:solidFill>
                      <a:prstDash val="solid"/>
                      <a:round/>
                      <a:headEnd type="none" w="med" len="med"/>
                      <a:tailEnd type="none" w="med" len="med"/>
                    </a:lnT>
                  </a:tcPr>
                </a:tc>
                <a:tc hMerge="1">
                  <a:txBody>
                    <a:bodyPr/>
                    <a:lstStyle/>
                    <a:p>
                      <a:pPr marL="0" indent="0" algn="ctr">
                        <a:spcBef>
                          <a:spcPts val="0"/>
                        </a:spcBef>
                        <a:buNone/>
                      </a:pPr>
                      <a:endParaRPr lang="en-US" sz="1200" dirty="0">
                        <a:solidFill>
                          <a:schemeClr val="tx2"/>
                        </a:solidFill>
                        <a:latin typeface="Times New Roman" panose="02020603050405020304" pitchFamily="18" charset="0"/>
                        <a:cs typeface="Times New Roman" panose="02020603050405020304" pitchFamily="18" charset="0"/>
                      </a:endParaRPr>
                    </a:p>
                  </a:txBody>
                  <a:tcPr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solidFill>
                  </a:tcPr>
                </a:tc>
                <a:tc hMerge="1">
                  <a:txBody>
                    <a:bodyPr/>
                    <a:lstStyle/>
                    <a:p>
                      <a:endParaRPr lang="en-US"/>
                    </a:p>
                  </a:txBody>
                  <a:tcPr/>
                </a:tc>
                <a:tc hMerge="1">
                  <a:txBody>
                    <a:bodyPr/>
                    <a:lstStyle/>
                    <a:p>
                      <a:pPr marL="0" indent="0" algn="ctr">
                        <a:spcBef>
                          <a:spcPts val="0"/>
                        </a:spcBef>
                        <a:buNone/>
                      </a:pPr>
                      <a:endParaRPr lang="en-US" sz="1200" dirty="0">
                        <a:solidFill>
                          <a:schemeClr val="tx2"/>
                        </a:solidFill>
                        <a:latin typeface="Times New Roman" panose="02020603050405020304" pitchFamily="18" charset="0"/>
                        <a:cs typeface="Times New Roman" panose="02020603050405020304" pitchFamily="18" charset="0"/>
                      </a:endParaRPr>
                    </a:p>
                  </a:txBody>
                  <a:tcPr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199846285"/>
                  </a:ext>
                </a:extLst>
              </a:tr>
              <a:tr h="649224">
                <a:tc gridSpan="2">
                  <a:txBody>
                    <a:bodyPr/>
                    <a:lstStyle/>
                    <a:p>
                      <a:pPr marL="0" indent="0" algn="ctr">
                        <a:spcBef>
                          <a:spcPts val="0"/>
                        </a:spcBef>
                        <a:buNone/>
                      </a:pPr>
                      <a:r>
                        <a:rPr lang="en-US" sz="1100" dirty="0">
                          <a:solidFill>
                            <a:schemeClr val="tx2"/>
                          </a:solidFill>
                          <a:latin typeface="Times New Roman" panose="02020603050405020304" pitchFamily="18" charset="0"/>
                          <a:cs typeface="Times New Roman" panose="02020603050405020304" pitchFamily="18" charset="0"/>
                        </a:rPr>
                        <a:t>Grow and integrate</a:t>
                      </a:r>
                    </a:p>
                    <a:p>
                      <a:pPr marL="0" indent="0" algn="ctr">
                        <a:spcBef>
                          <a:spcPts val="0"/>
                        </a:spcBef>
                        <a:buNone/>
                      </a:pPr>
                      <a:r>
                        <a:rPr lang="en-US" sz="1100" b="1" dirty="0">
                          <a:solidFill>
                            <a:srgbClr val="307AAD"/>
                          </a:solidFill>
                          <a:latin typeface="Times New Roman" panose="02020603050405020304" pitchFamily="18" charset="0"/>
                          <a:cs typeface="Times New Roman" panose="02020603050405020304" pitchFamily="18" charset="0"/>
                        </a:rPr>
                        <a:t>primary care base</a:t>
                      </a:r>
                    </a:p>
                  </a:txBody>
                  <a:tcPr anchor="ctr">
                    <a:lnL w="57150" cap="flat" cmpd="sng" algn="ctr">
                      <a:solidFill>
                        <a:srgbClr val="F2F2F2"/>
                      </a:solidFill>
                      <a:prstDash val="solid"/>
                      <a:round/>
                      <a:headEnd type="none" w="med" len="med"/>
                      <a:tailEnd type="none" w="med" len="med"/>
                    </a:lnL>
                    <a:lnR w="57150" cap="flat" cmpd="sng" algn="ctr">
                      <a:solidFill>
                        <a:srgbClr val="F2F2F2"/>
                      </a:solidFill>
                      <a:prstDash val="solid"/>
                      <a:round/>
                      <a:headEnd type="none" w="med" len="med"/>
                      <a:tailEnd type="none" w="med" len="med"/>
                    </a:lnR>
                    <a:lnT w="57150" cap="flat" cmpd="sng" algn="ctr">
                      <a:solidFill>
                        <a:srgbClr val="F2F2F2"/>
                      </a:solidFill>
                      <a:prstDash val="solid"/>
                      <a:round/>
                      <a:headEnd type="none" w="med" len="med"/>
                      <a:tailEnd type="none" w="med" len="med"/>
                    </a:lnT>
                    <a:lnB w="5715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indent="0" algn="ctr">
                        <a:spcBef>
                          <a:spcPts val="0"/>
                        </a:spcBef>
                        <a:buNone/>
                      </a:pPr>
                      <a:r>
                        <a:rPr lang="en-US" sz="1100" dirty="0">
                          <a:solidFill>
                            <a:schemeClr val="tx2"/>
                          </a:solidFill>
                          <a:latin typeface="Times New Roman" panose="02020603050405020304" pitchFamily="18" charset="0"/>
                          <a:cs typeface="Times New Roman" panose="02020603050405020304" pitchFamily="18" charset="0"/>
                        </a:rPr>
                        <a:t>Accelerate physician</a:t>
                      </a:r>
                    </a:p>
                    <a:p>
                      <a:pPr marL="0" indent="0" algn="ctr">
                        <a:spcBef>
                          <a:spcPts val="0"/>
                        </a:spcBef>
                        <a:buNone/>
                      </a:pPr>
                      <a:r>
                        <a:rPr lang="en-US" sz="1100" b="1" dirty="0">
                          <a:solidFill>
                            <a:srgbClr val="0F4A57"/>
                          </a:solidFill>
                          <a:latin typeface="Times New Roman" panose="02020603050405020304" pitchFamily="18" charset="0"/>
                          <a:cs typeface="Times New Roman" panose="02020603050405020304" pitchFamily="18" charset="0"/>
                        </a:rPr>
                        <a:t>alignment and engagement</a:t>
                      </a:r>
                      <a:endParaRPr lang="en-US" sz="1200" dirty="0">
                        <a:solidFill>
                          <a:schemeClr val="tx2"/>
                        </a:solidFill>
                        <a:latin typeface="Times New Roman" panose="02020603050405020304" pitchFamily="18" charset="0"/>
                        <a:cs typeface="Times New Roman" panose="02020603050405020304" pitchFamily="18" charset="0"/>
                      </a:endParaRPr>
                    </a:p>
                  </a:txBody>
                  <a:tcPr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solidFill>
                  </a:tcPr>
                </a:tc>
                <a:tc gridSpan="2">
                  <a:txBody>
                    <a:bodyPr/>
                    <a:lstStyle/>
                    <a:p>
                      <a:pPr marL="0" indent="0" algn="ctr">
                        <a:spcBef>
                          <a:spcPts val="0"/>
                        </a:spcBef>
                        <a:buNone/>
                      </a:pPr>
                      <a:r>
                        <a:rPr lang="en-US" sz="1100" dirty="0">
                          <a:solidFill>
                            <a:schemeClr val="tx2"/>
                          </a:solidFill>
                          <a:latin typeface="Times New Roman" panose="02020603050405020304" pitchFamily="18" charset="0"/>
                          <a:cs typeface="Times New Roman" panose="02020603050405020304" pitchFamily="18" charset="0"/>
                        </a:rPr>
                        <a:t>Accelerate physician</a:t>
                      </a:r>
                    </a:p>
                    <a:p>
                      <a:pPr marL="0" indent="0" algn="ctr">
                        <a:spcBef>
                          <a:spcPts val="0"/>
                        </a:spcBef>
                        <a:buNone/>
                      </a:pPr>
                      <a:r>
                        <a:rPr lang="en-US" sz="1100" b="1" dirty="0">
                          <a:solidFill>
                            <a:srgbClr val="307AAD"/>
                          </a:solidFill>
                          <a:latin typeface="Times New Roman" panose="02020603050405020304" pitchFamily="18" charset="0"/>
                          <a:cs typeface="Times New Roman" panose="02020603050405020304" pitchFamily="18" charset="0"/>
                        </a:rPr>
                        <a:t>alignment and engagement</a:t>
                      </a:r>
                      <a:endParaRPr lang="en-US" dirty="0">
                        <a:solidFill>
                          <a:srgbClr val="307AAD"/>
                        </a:solidFill>
                      </a:endParaRPr>
                    </a:p>
                  </a:txBody>
                  <a:tcPr anchor="ctr">
                    <a:lnL w="57150" cap="flat" cmpd="sng" algn="ctr">
                      <a:solidFill>
                        <a:srgbClr val="F2F2F2"/>
                      </a:solidFill>
                      <a:prstDash val="solid"/>
                      <a:round/>
                      <a:headEnd type="none" w="med" len="med"/>
                      <a:tailEnd type="none" w="med" len="med"/>
                    </a:lnL>
                    <a:lnR w="57150" cap="flat" cmpd="sng" algn="ctr">
                      <a:solidFill>
                        <a:srgbClr val="F2F2F2"/>
                      </a:solidFill>
                      <a:prstDash val="solid"/>
                      <a:round/>
                      <a:headEnd type="none" w="med" len="med"/>
                      <a:tailEnd type="none" w="med" len="med"/>
                    </a:lnR>
                    <a:lnT w="57150" cap="flat" cmpd="sng" algn="ctr">
                      <a:solidFill>
                        <a:srgbClr val="F2F2F2"/>
                      </a:solidFill>
                      <a:prstDash val="solid"/>
                      <a:round/>
                      <a:headEnd type="none" w="med" len="med"/>
                      <a:tailEnd type="none" w="med" len="med"/>
                    </a:lnT>
                    <a:lnB w="5715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indent="0" algn="ctr">
                        <a:spcBef>
                          <a:spcPts val="0"/>
                        </a:spcBef>
                        <a:buNone/>
                      </a:pPr>
                      <a:endParaRPr lang="en-US" sz="1200" dirty="0">
                        <a:solidFill>
                          <a:schemeClr val="tx2"/>
                        </a:solidFill>
                        <a:latin typeface="Times New Roman" panose="02020603050405020304" pitchFamily="18" charset="0"/>
                        <a:cs typeface="Times New Roman" panose="02020603050405020304" pitchFamily="18" charset="0"/>
                      </a:endParaRPr>
                    </a:p>
                  </a:txBody>
                  <a:tcPr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solidFill>
                  </a:tcPr>
                </a:tc>
                <a:tc gridSpan="2">
                  <a:txBody>
                    <a:bodyPr/>
                    <a:lstStyle/>
                    <a:p>
                      <a:pPr marL="0" indent="0" algn="ctr">
                        <a:spcBef>
                          <a:spcPts val="0"/>
                        </a:spcBef>
                        <a:buNone/>
                      </a:pPr>
                      <a:r>
                        <a:rPr lang="en-US" sz="1100" dirty="0">
                          <a:solidFill>
                            <a:schemeClr val="tx2"/>
                          </a:solidFill>
                          <a:latin typeface="Times New Roman" panose="02020603050405020304" pitchFamily="18" charset="0"/>
                          <a:cs typeface="Times New Roman" panose="02020603050405020304" pitchFamily="18" charset="0"/>
                        </a:rPr>
                        <a:t>Improve provider </a:t>
                      </a:r>
                      <a:r>
                        <a:rPr lang="en-US" sz="1100" b="1" dirty="0">
                          <a:solidFill>
                            <a:srgbClr val="307AAD"/>
                          </a:solidFill>
                          <a:latin typeface="Times New Roman" panose="02020603050405020304" pitchFamily="18" charset="0"/>
                          <a:cs typeface="Times New Roman" panose="02020603050405020304" pitchFamily="18" charset="0"/>
                        </a:rPr>
                        <a:t>technology,</a:t>
                      </a:r>
                    </a:p>
                    <a:p>
                      <a:pPr marL="0" indent="0" algn="ctr">
                        <a:spcBef>
                          <a:spcPts val="0"/>
                        </a:spcBef>
                        <a:buNone/>
                      </a:pPr>
                      <a:r>
                        <a:rPr lang="en-US" sz="1100" b="1" dirty="0">
                          <a:solidFill>
                            <a:srgbClr val="307AAD"/>
                          </a:solidFill>
                          <a:latin typeface="Times New Roman" panose="02020603050405020304" pitchFamily="18" charset="0"/>
                          <a:cs typeface="Times New Roman" panose="02020603050405020304" pitchFamily="18" charset="0"/>
                        </a:rPr>
                        <a:t>data, and analytics</a:t>
                      </a:r>
                    </a:p>
                  </a:txBody>
                  <a:tcPr anchor="ctr">
                    <a:lnL w="57150" cap="flat" cmpd="sng" algn="ctr">
                      <a:solidFill>
                        <a:srgbClr val="F2F2F2"/>
                      </a:solidFill>
                      <a:prstDash val="solid"/>
                      <a:round/>
                      <a:headEnd type="none" w="med" len="med"/>
                      <a:tailEnd type="none" w="med" len="med"/>
                    </a:lnL>
                    <a:lnR w="57150" cap="flat" cmpd="sng" algn="ctr">
                      <a:solidFill>
                        <a:srgbClr val="F2F2F2"/>
                      </a:solidFill>
                      <a:prstDash val="solid"/>
                      <a:round/>
                      <a:headEnd type="none" w="med" len="med"/>
                      <a:tailEnd type="none" w="med" len="med"/>
                    </a:lnR>
                    <a:lnT w="57150" cap="flat" cmpd="sng" algn="ctr">
                      <a:solidFill>
                        <a:srgbClr val="F2F2F2"/>
                      </a:solidFill>
                      <a:prstDash val="solid"/>
                      <a:round/>
                      <a:headEnd type="none" w="med" len="med"/>
                      <a:tailEnd type="none" w="med" len="med"/>
                    </a:lnT>
                    <a:lnB w="5715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indent="0" algn="ctr">
                        <a:spcBef>
                          <a:spcPts val="0"/>
                        </a:spcBef>
                        <a:buNone/>
                      </a:pPr>
                      <a:endParaRPr lang="en-US" sz="1200" dirty="0">
                        <a:solidFill>
                          <a:schemeClr val="tx2"/>
                        </a:solidFill>
                        <a:latin typeface="Times New Roman" panose="02020603050405020304" pitchFamily="18" charset="0"/>
                        <a:cs typeface="Times New Roman" panose="02020603050405020304" pitchFamily="18" charset="0"/>
                      </a:endParaRPr>
                    </a:p>
                  </a:txBody>
                  <a:tcPr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748699187"/>
                  </a:ext>
                </a:extLst>
              </a:tr>
              <a:tr h="644679">
                <a:tc gridSpan="6">
                  <a:txBody>
                    <a:bodyPr/>
                    <a:lstStyle/>
                    <a:p>
                      <a:pPr marL="0" indent="0" algn="ctr">
                        <a:spcBef>
                          <a:spcPts val="0"/>
                        </a:spcBef>
                        <a:buNone/>
                      </a:pPr>
                      <a:r>
                        <a:rPr lang="en-US" sz="1100" dirty="0">
                          <a:solidFill>
                            <a:schemeClr val="tx2"/>
                          </a:solidFill>
                          <a:latin typeface="Times New Roman" panose="02020603050405020304" pitchFamily="18" charset="0"/>
                          <a:cs typeface="Times New Roman" panose="02020603050405020304" pitchFamily="18" charset="0"/>
                        </a:rPr>
                        <a:t>Enhance </a:t>
                      </a:r>
                      <a:r>
                        <a:rPr lang="en-US" sz="1100" b="1" dirty="0">
                          <a:solidFill>
                            <a:srgbClr val="307AAD"/>
                          </a:solidFill>
                          <a:latin typeface="Times New Roman" panose="02020603050405020304" pitchFamily="18" charset="0"/>
                          <a:cs typeface="Times New Roman" panose="02020603050405020304" pitchFamily="18" charset="0"/>
                        </a:rPr>
                        <a:t>cost management </a:t>
                      </a:r>
                      <a:r>
                        <a:rPr lang="en-US" sz="1100" dirty="0">
                          <a:solidFill>
                            <a:schemeClr val="tx2"/>
                          </a:solidFill>
                          <a:latin typeface="Times New Roman" panose="02020603050405020304" pitchFamily="18" charset="0"/>
                          <a:cs typeface="Times New Roman" panose="02020603050405020304" pitchFamily="18" charset="0"/>
                        </a:rPr>
                        <a:t>capabilities</a:t>
                      </a:r>
                    </a:p>
                  </a:txBody>
                  <a:tcPr anchor="ctr">
                    <a:lnL w="57150" cap="flat" cmpd="sng" algn="ctr">
                      <a:solidFill>
                        <a:srgbClr val="F2F2F2"/>
                      </a:solidFill>
                      <a:prstDash val="solid"/>
                      <a:round/>
                      <a:headEnd type="none" w="med" len="med"/>
                      <a:tailEnd type="none" w="med" len="med"/>
                    </a:lnL>
                    <a:lnR w="57150" cap="flat" cmpd="sng" algn="ctr">
                      <a:solidFill>
                        <a:srgbClr val="F2F2F2"/>
                      </a:solidFill>
                      <a:prstDash val="solid"/>
                      <a:round/>
                      <a:headEnd type="none" w="med" len="med"/>
                      <a:tailEnd type="none" w="med" len="med"/>
                    </a:lnR>
                    <a:lnT w="57150" cap="flat" cmpd="sng" algn="ctr">
                      <a:solidFill>
                        <a:srgbClr val="F2F2F2"/>
                      </a:solidFill>
                      <a:prstDash val="solid"/>
                      <a:round/>
                      <a:headEnd type="none" w="med" len="med"/>
                      <a:tailEnd type="none" w="med" len="med"/>
                    </a:lnT>
                    <a:lnB w="5715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indent="0" algn="ctr">
                        <a:spcBef>
                          <a:spcPts val="0"/>
                        </a:spcBef>
                        <a:buNone/>
                      </a:pPr>
                      <a:endParaRPr lang="en-US" sz="1200" dirty="0">
                        <a:solidFill>
                          <a:schemeClr val="tx2"/>
                        </a:solidFill>
                        <a:latin typeface="Times New Roman" panose="02020603050405020304" pitchFamily="18" charset="0"/>
                        <a:cs typeface="Times New Roman" panose="02020603050405020304" pitchFamily="18" charset="0"/>
                      </a:endParaRPr>
                    </a:p>
                  </a:txBody>
                  <a:tcPr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solidFill>
                  </a:tcPr>
                </a:tc>
                <a:tc hMerge="1">
                  <a:txBody>
                    <a:bodyPr/>
                    <a:lstStyle/>
                    <a:p>
                      <a:endParaRPr lang="en-US"/>
                    </a:p>
                  </a:txBody>
                  <a:tcPr>
                    <a:lnL w="38100" cap="flat" cmpd="sng" algn="ctr">
                      <a:solidFill>
                        <a:schemeClr val="bg1">
                          <a:lumMod val="95000"/>
                        </a:schemeClr>
                      </a:solidFill>
                      <a:prstDash val="solid"/>
                      <a:round/>
                      <a:headEnd type="none" w="med" len="med"/>
                      <a:tailEnd type="none" w="med" len="med"/>
                    </a:lnL>
                    <a:lnT w="38100" cap="flat" cmpd="sng" algn="ctr">
                      <a:solidFill>
                        <a:schemeClr val="bg1">
                          <a:lumMod val="95000"/>
                        </a:schemeClr>
                      </a:solidFill>
                      <a:prstDash val="solid"/>
                      <a:round/>
                      <a:headEnd type="none" w="med" len="med"/>
                      <a:tailEnd type="none" w="med" len="med"/>
                    </a:lnT>
                  </a:tcPr>
                </a:tc>
                <a:tc hMerge="1">
                  <a:txBody>
                    <a:bodyPr/>
                    <a:lstStyle/>
                    <a:p>
                      <a:pPr marL="0" indent="0" algn="ctr">
                        <a:spcBef>
                          <a:spcPts val="0"/>
                        </a:spcBef>
                        <a:buNone/>
                      </a:pPr>
                      <a:endParaRPr lang="en-US" sz="1200" dirty="0">
                        <a:solidFill>
                          <a:schemeClr val="tx2"/>
                        </a:solidFill>
                        <a:latin typeface="Times New Roman" panose="02020603050405020304" pitchFamily="18" charset="0"/>
                        <a:cs typeface="Times New Roman" panose="02020603050405020304" pitchFamily="18" charset="0"/>
                      </a:endParaRPr>
                    </a:p>
                  </a:txBody>
                  <a:tcPr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solidFill>
                  </a:tcPr>
                </a:tc>
                <a:tc hMerge="1">
                  <a:txBody>
                    <a:bodyPr/>
                    <a:lstStyle/>
                    <a:p>
                      <a:endParaRPr lang="en-US"/>
                    </a:p>
                  </a:txBody>
                  <a:tcPr/>
                </a:tc>
                <a:tc hMerge="1">
                  <a:txBody>
                    <a:bodyPr/>
                    <a:lstStyle/>
                    <a:p>
                      <a:pPr marL="0" indent="0" algn="ctr">
                        <a:spcBef>
                          <a:spcPts val="0"/>
                        </a:spcBef>
                        <a:buNone/>
                      </a:pPr>
                      <a:endParaRPr lang="en-US" sz="1200" dirty="0">
                        <a:solidFill>
                          <a:schemeClr val="tx2"/>
                        </a:solidFill>
                        <a:latin typeface="Times New Roman" panose="02020603050405020304" pitchFamily="18" charset="0"/>
                        <a:cs typeface="Times New Roman" panose="02020603050405020304" pitchFamily="18" charset="0"/>
                      </a:endParaRPr>
                    </a:p>
                  </a:txBody>
                  <a:tcPr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698849760"/>
                  </a:ext>
                </a:extLst>
              </a:tr>
              <a:tr h="644679">
                <a:tc gridSpan="2">
                  <a:txBody>
                    <a:bodyPr/>
                    <a:lstStyle/>
                    <a:p>
                      <a:pPr marL="0" indent="0" algn="ctr">
                        <a:spcBef>
                          <a:spcPts val="0"/>
                        </a:spcBef>
                        <a:buNone/>
                      </a:pPr>
                      <a:r>
                        <a:rPr lang="en-US" sz="1100" dirty="0">
                          <a:solidFill>
                            <a:schemeClr val="tx2"/>
                          </a:solidFill>
                          <a:latin typeface="Times New Roman" panose="02020603050405020304" pitchFamily="18" charset="0"/>
                          <a:cs typeface="Times New Roman" panose="02020603050405020304" pitchFamily="18" charset="0"/>
                        </a:rPr>
                        <a:t>Build strategic </a:t>
                      </a:r>
                      <a:r>
                        <a:rPr lang="en-US" sz="1100" b="1" dirty="0">
                          <a:solidFill>
                            <a:srgbClr val="307AAD"/>
                          </a:solidFill>
                          <a:latin typeface="Times New Roman" panose="02020603050405020304" pitchFamily="18" charset="0"/>
                          <a:cs typeface="Times New Roman" panose="02020603050405020304" pitchFamily="18" charset="0"/>
                        </a:rPr>
                        <a:t>partnerships</a:t>
                      </a:r>
                      <a:br>
                        <a:rPr lang="en-US" sz="1100" b="1" dirty="0">
                          <a:solidFill>
                            <a:srgbClr val="307AAD"/>
                          </a:solidFill>
                          <a:latin typeface="Times New Roman" panose="02020603050405020304" pitchFamily="18" charset="0"/>
                          <a:cs typeface="Times New Roman" panose="02020603050405020304" pitchFamily="18" charset="0"/>
                        </a:rPr>
                      </a:br>
                      <a:r>
                        <a:rPr lang="en-US" sz="1100" b="1" dirty="0">
                          <a:solidFill>
                            <a:srgbClr val="307AAD"/>
                          </a:solidFill>
                          <a:latin typeface="Times New Roman" panose="02020603050405020304" pitchFamily="18" charset="0"/>
                          <a:cs typeface="Times New Roman" panose="02020603050405020304" pitchFamily="18" charset="0"/>
                        </a:rPr>
                        <a:t> along the continuum</a:t>
                      </a:r>
                    </a:p>
                  </a:txBody>
                  <a:tcPr anchor="ctr">
                    <a:lnL w="57150" cap="flat" cmpd="sng" algn="ctr">
                      <a:solidFill>
                        <a:srgbClr val="F2F2F2"/>
                      </a:solidFill>
                      <a:prstDash val="solid"/>
                      <a:round/>
                      <a:headEnd type="none" w="med" len="med"/>
                      <a:tailEnd type="none" w="med" len="med"/>
                    </a:lnL>
                    <a:lnR w="57150" cap="flat" cmpd="sng" algn="ctr">
                      <a:solidFill>
                        <a:srgbClr val="F2F2F2"/>
                      </a:solidFill>
                      <a:prstDash val="solid"/>
                      <a:round/>
                      <a:headEnd type="none" w="med" len="med"/>
                      <a:tailEnd type="none" w="med" len="med"/>
                    </a:lnR>
                    <a:lnT w="57150" cap="flat" cmpd="sng" algn="ctr">
                      <a:solidFill>
                        <a:srgbClr val="F2F2F2"/>
                      </a:solidFill>
                      <a:prstDash val="solid"/>
                      <a:round/>
                      <a:headEnd type="none" w="med" len="med"/>
                      <a:tailEnd type="none" w="med" len="med"/>
                    </a:lnT>
                    <a:lnB w="57150" cap="flat" cmpd="sng" algn="ctr">
                      <a:solidFill>
                        <a:srgbClr val="F2F2F2"/>
                      </a:solidFill>
                      <a:prstDash val="solid"/>
                      <a:round/>
                      <a:headEnd type="none" w="med" len="med"/>
                      <a:tailEnd type="none" w="med" len="med"/>
                    </a:lnB>
                    <a:solidFill>
                      <a:schemeClr val="bg1"/>
                    </a:solidFill>
                  </a:tcPr>
                </a:tc>
                <a:tc hMerge="1">
                  <a:txBody>
                    <a:bodyPr/>
                    <a:lstStyle/>
                    <a:p>
                      <a:pPr marL="0" indent="0" algn="ctr">
                        <a:spcBef>
                          <a:spcPts val="0"/>
                        </a:spcBef>
                        <a:buNone/>
                      </a:pPr>
                      <a:endParaRPr lang="en-US" sz="1200" dirty="0">
                        <a:solidFill>
                          <a:schemeClr val="tx2"/>
                        </a:solidFill>
                        <a:latin typeface="Times New Roman" panose="02020603050405020304" pitchFamily="18" charset="0"/>
                        <a:cs typeface="Times New Roman" panose="02020603050405020304" pitchFamily="18" charset="0"/>
                      </a:endParaRPr>
                    </a:p>
                  </a:txBody>
                  <a:tcPr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solidFill>
                  </a:tcPr>
                </a:tc>
                <a:tc gridSpan="2">
                  <a:txBody>
                    <a:bodyPr/>
                    <a:lstStyle/>
                    <a:p>
                      <a:pPr marL="0" indent="0" algn="ctr">
                        <a:buNone/>
                      </a:pPr>
                      <a:r>
                        <a:rPr lang="en-US" sz="1100" dirty="0">
                          <a:solidFill>
                            <a:schemeClr val="tx2"/>
                          </a:solidFill>
                          <a:latin typeface="Times New Roman" panose="02020603050405020304" pitchFamily="18" charset="0"/>
                          <a:cs typeface="Times New Roman" panose="02020603050405020304" pitchFamily="18" charset="0"/>
                        </a:rPr>
                        <a:t>Expand </a:t>
                      </a:r>
                      <a:r>
                        <a:rPr lang="en-US" sz="1100" b="1" dirty="0">
                          <a:solidFill>
                            <a:srgbClr val="307AAD"/>
                          </a:solidFill>
                          <a:latin typeface="Times New Roman" panose="02020603050405020304" pitchFamily="18" charset="0"/>
                          <a:cs typeface="Times New Roman" panose="02020603050405020304" pitchFamily="18" charset="0"/>
                        </a:rPr>
                        <a:t>risk models, grow covered lives</a:t>
                      </a:r>
                      <a:endParaRPr lang="en-US" dirty="0">
                        <a:solidFill>
                          <a:srgbClr val="307AAD"/>
                        </a:solidFill>
                      </a:endParaRPr>
                    </a:p>
                  </a:txBody>
                  <a:tcPr anchor="ctr">
                    <a:lnL w="57150" cap="flat" cmpd="sng" algn="ctr">
                      <a:solidFill>
                        <a:srgbClr val="F2F2F2"/>
                      </a:solidFill>
                      <a:prstDash val="solid"/>
                      <a:round/>
                      <a:headEnd type="none" w="med" len="med"/>
                      <a:tailEnd type="none" w="med" len="med"/>
                    </a:lnL>
                    <a:lnR w="57150" cap="flat" cmpd="sng" algn="ctr">
                      <a:solidFill>
                        <a:srgbClr val="F2F2F2"/>
                      </a:solidFill>
                      <a:prstDash val="solid"/>
                      <a:round/>
                      <a:headEnd type="none" w="med" len="med"/>
                      <a:tailEnd type="none" w="med" len="med"/>
                    </a:lnR>
                    <a:lnT w="57150" cap="flat" cmpd="sng" algn="ctr">
                      <a:solidFill>
                        <a:srgbClr val="F2F2F2"/>
                      </a:solidFill>
                      <a:prstDash val="solid"/>
                      <a:round/>
                      <a:headEnd type="none" w="med" len="med"/>
                      <a:tailEnd type="none" w="med" len="med"/>
                    </a:lnT>
                    <a:lnB w="57150" cap="flat" cmpd="sng" algn="ctr">
                      <a:solidFill>
                        <a:srgbClr val="F2F2F2"/>
                      </a:solidFill>
                      <a:prstDash val="solid"/>
                      <a:round/>
                      <a:headEnd type="none" w="med" len="med"/>
                      <a:tailEnd type="none" w="med" len="med"/>
                    </a:lnB>
                    <a:solidFill>
                      <a:schemeClr val="bg1"/>
                    </a:solidFill>
                  </a:tcPr>
                </a:tc>
                <a:tc hMerge="1">
                  <a:txBody>
                    <a:bodyPr/>
                    <a:lstStyle/>
                    <a:p>
                      <a:pPr marL="0" indent="0" algn="ctr">
                        <a:spcBef>
                          <a:spcPts val="0"/>
                        </a:spcBef>
                        <a:buNone/>
                      </a:pPr>
                      <a:endParaRPr lang="en-US" sz="1200" dirty="0">
                        <a:solidFill>
                          <a:schemeClr val="tx2"/>
                        </a:solidFill>
                        <a:latin typeface="Times New Roman" panose="02020603050405020304" pitchFamily="18" charset="0"/>
                        <a:cs typeface="Times New Roman" panose="02020603050405020304" pitchFamily="18" charset="0"/>
                      </a:endParaRPr>
                    </a:p>
                  </a:txBody>
                  <a:tcPr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solidFill>
                  </a:tcPr>
                </a:tc>
                <a:tc gridSpan="2">
                  <a:txBody>
                    <a:bodyPr/>
                    <a:lstStyle/>
                    <a:p>
                      <a:pPr marL="0" indent="0" algn="ctr">
                        <a:buNone/>
                      </a:pPr>
                      <a:r>
                        <a:rPr lang="en-US" sz="1100" dirty="0">
                          <a:solidFill>
                            <a:schemeClr val="tx2"/>
                          </a:solidFill>
                          <a:latin typeface="Times New Roman" panose="02020603050405020304" pitchFamily="18" charset="0"/>
                          <a:cs typeface="Times New Roman" panose="02020603050405020304" pitchFamily="18" charset="0"/>
                        </a:rPr>
                        <a:t>Develop </a:t>
                      </a:r>
                      <a:r>
                        <a:rPr lang="en-US" sz="1100" b="1" dirty="0">
                          <a:solidFill>
                            <a:srgbClr val="307AAD"/>
                          </a:solidFill>
                          <a:latin typeface="Times New Roman" panose="02020603050405020304" pitchFamily="18" charset="0"/>
                          <a:cs typeface="Times New Roman" panose="02020603050405020304" pitchFamily="18" charset="0"/>
                        </a:rPr>
                        <a:t>community care </a:t>
                      </a:r>
                      <a:r>
                        <a:rPr lang="en-US" sz="1100" dirty="0">
                          <a:solidFill>
                            <a:schemeClr val="tx2"/>
                          </a:solidFill>
                          <a:latin typeface="Times New Roman" panose="02020603050405020304" pitchFamily="18" charset="0"/>
                          <a:cs typeface="Times New Roman" panose="02020603050405020304" pitchFamily="18" charset="0"/>
                        </a:rPr>
                        <a:t>models</a:t>
                      </a:r>
                      <a:endParaRPr lang="en-US" dirty="0"/>
                    </a:p>
                  </a:txBody>
                  <a:tcPr anchor="ctr">
                    <a:lnL w="57150" cap="flat" cmpd="sng" algn="ctr">
                      <a:solidFill>
                        <a:srgbClr val="F2F2F2"/>
                      </a:solidFill>
                      <a:prstDash val="solid"/>
                      <a:round/>
                      <a:headEnd type="none" w="med" len="med"/>
                      <a:tailEnd type="none" w="med" len="med"/>
                    </a:lnL>
                    <a:lnR w="57150" cap="flat" cmpd="sng" algn="ctr">
                      <a:solidFill>
                        <a:srgbClr val="F2F2F2"/>
                      </a:solidFill>
                      <a:prstDash val="solid"/>
                      <a:round/>
                      <a:headEnd type="none" w="med" len="med"/>
                      <a:tailEnd type="none" w="med" len="med"/>
                    </a:lnR>
                    <a:lnT w="57150" cap="flat" cmpd="sng" algn="ctr">
                      <a:solidFill>
                        <a:srgbClr val="F2F2F2"/>
                      </a:solidFill>
                      <a:prstDash val="solid"/>
                      <a:round/>
                      <a:headEnd type="none" w="med" len="med"/>
                      <a:tailEnd type="none" w="med" len="med"/>
                    </a:lnT>
                    <a:lnB w="57150" cap="flat" cmpd="sng" algn="ctr">
                      <a:solidFill>
                        <a:srgbClr val="F2F2F2"/>
                      </a:solidFill>
                      <a:prstDash val="solid"/>
                      <a:round/>
                      <a:headEnd type="none" w="med" len="med"/>
                      <a:tailEnd type="none" w="med" len="med"/>
                    </a:lnB>
                    <a:solidFill>
                      <a:schemeClr val="bg1"/>
                    </a:solidFill>
                  </a:tcPr>
                </a:tc>
                <a:tc hMerge="1">
                  <a:txBody>
                    <a:bodyPr/>
                    <a:lstStyle/>
                    <a:p>
                      <a:pPr marL="0" indent="0" algn="ctr">
                        <a:spcBef>
                          <a:spcPts val="0"/>
                        </a:spcBef>
                        <a:buNone/>
                      </a:pPr>
                      <a:endParaRPr lang="en-US" sz="1200" dirty="0">
                        <a:solidFill>
                          <a:schemeClr val="tx2"/>
                        </a:solidFill>
                        <a:latin typeface="Times New Roman" panose="02020603050405020304" pitchFamily="18" charset="0"/>
                        <a:cs typeface="Times New Roman" panose="02020603050405020304" pitchFamily="18" charset="0"/>
                      </a:endParaRPr>
                    </a:p>
                  </a:txBody>
                  <a:tcPr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712112872"/>
                  </a:ext>
                </a:extLst>
              </a:tr>
              <a:tr h="644679">
                <a:tc gridSpan="2">
                  <a:txBody>
                    <a:bodyPr/>
                    <a:lstStyle/>
                    <a:p>
                      <a:pPr marL="0" indent="0" algn="ctr">
                        <a:spcBef>
                          <a:spcPts val="0"/>
                        </a:spcBef>
                        <a:buNone/>
                      </a:pPr>
                      <a:r>
                        <a:rPr lang="en-US" sz="1100" b="1" dirty="0">
                          <a:solidFill>
                            <a:srgbClr val="307AAD"/>
                          </a:solidFill>
                          <a:latin typeface="Times New Roman" panose="02020603050405020304" pitchFamily="18" charset="0"/>
                          <a:cs typeface="Times New Roman" panose="02020603050405020304" pitchFamily="18" charset="0"/>
                        </a:rPr>
                        <a:t>Optimize service lines </a:t>
                      </a:r>
                      <a:r>
                        <a:rPr lang="en-US" sz="1100" dirty="0">
                          <a:solidFill>
                            <a:schemeClr val="tx2"/>
                          </a:solidFill>
                          <a:latin typeface="Times New Roman" panose="02020603050405020304" pitchFamily="18" charset="0"/>
                          <a:cs typeface="Times New Roman" panose="02020603050405020304" pitchFamily="18" charset="0"/>
                        </a:rPr>
                        <a:t>across </a:t>
                      </a:r>
                      <a:br>
                        <a:rPr lang="en-US" sz="1100" dirty="0">
                          <a:solidFill>
                            <a:schemeClr val="tx2"/>
                          </a:solidFill>
                          <a:latin typeface="Times New Roman" panose="02020603050405020304" pitchFamily="18" charset="0"/>
                          <a:cs typeface="Times New Roman" panose="02020603050405020304" pitchFamily="18" charset="0"/>
                        </a:rPr>
                      </a:br>
                      <a:r>
                        <a:rPr lang="en-US" sz="1100" dirty="0">
                          <a:solidFill>
                            <a:schemeClr val="tx2"/>
                          </a:solidFill>
                          <a:latin typeface="Times New Roman" panose="02020603050405020304" pitchFamily="18" charset="0"/>
                          <a:cs typeface="Times New Roman" panose="02020603050405020304" pitchFamily="18" charset="0"/>
                        </a:rPr>
                        <a:t>the care continuum</a:t>
                      </a:r>
                    </a:p>
                  </a:txBody>
                  <a:tcPr anchor="ctr">
                    <a:lnL w="57150" cap="flat" cmpd="sng" algn="ctr">
                      <a:solidFill>
                        <a:srgbClr val="F2F2F2"/>
                      </a:solidFill>
                      <a:prstDash val="solid"/>
                      <a:round/>
                      <a:headEnd type="none" w="med" len="med"/>
                      <a:tailEnd type="none" w="med" len="med"/>
                    </a:lnL>
                    <a:lnR w="57150" cap="flat" cmpd="sng" algn="ctr">
                      <a:solidFill>
                        <a:srgbClr val="F2F2F2"/>
                      </a:solidFill>
                      <a:prstDash val="solid"/>
                      <a:round/>
                      <a:headEnd type="none" w="med" len="med"/>
                      <a:tailEnd type="none" w="med" len="med"/>
                    </a:lnR>
                    <a:lnT w="57150" cap="flat" cmpd="sng" algn="ctr">
                      <a:solidFill>
                        <a:srgbClr val="F2F2F2"/>
                      </a:solidFill>
                      <a:prstDash val="solid"/>
                      <a:round/>
                      <a:headEnd type="none" w="med" len="med"/>
                      <a:tailEnd type="none" w="med" len="med"/>
                    </a:lnT>
                    <a:lnB w="57150" cap="flat" cmpd="sng" algn="ctr">
                      <a:solidFill>
                        <a:srgbClr val="F2F2F2"/>
                      </a:solidFill>
                      <a:prstDash val="solid"/>
                      <a:round/>
                      <a:headEnd type="none" w="med" len="med"/>
                      <a:tailEnd type="none" w="med" len="med"/>
                    </a:lnB>
                    <a:solidFill>
                      <a:schemeClr val="bg1"/>
                    </a:solidFill>
                  </a:tcPr>
                </a:tc>
                <a:tc hMerge="1">
                  <a:txBody>
                    <a:bodyPr/>
                    <a:lstStyle/>
                    <a:p>
                      <a:pPr marL="0" indent="0" algn="ctr">
                        <a:spcBef>
                          <a:spcPts val="0"/>
                        </a:spcBef>
                        <a:buNone/>
                      </a:pPr>
                      <a:endParaRPr lang="en-US" sz="1200" dirty="0">
                        <a:solidFill>
                          <a:schemeClr val="tx2"/>
                        </a:solidFill>
                        <a:latin typeface="Times New Roman" panose="02020603050405020304" pitchFamily="18" charset="0"/>
                        <a:cs typeface="Times New Roman" panose="02020603050405020304" pitchFamily="18" charset="0"/>
                      </a:endParaRPr>
                    </a:p>
                  </a:txBody>
                  <a:tcPr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solidFill>
                  </a:tcPr>
                </a:tc>
                <a:tc gridSpan="2">
                  <a:txBody>
                    <a:bodyPr/>
                    <a:lstStyle/>
                    <a:p>
                      <a:pPr marL="0" indent="0" algn="ctr">
                        <a:spcBef>
                          <a:spcPts val="0"/>
                        </a:spcBef>
                        <a:buNone/>
                      </a:pPr>
                      <a:r>
                        <a:rPr lang="en-US" sz="1100" dirty="0">
                          <a:solidFill>
                            <a:schemeClr val="tx2"/>
                          </a:solidFill>
                          <a:latin typeface="Times New Roman" panose="02020603050405020304" pitchFamily="18" charset="0"/>
                          <a:cs typeface="Times New Roman" panose="02020603050405020304" pitchFamily="18" charset="0"/>
                        </a:rPr>
                        <a:t>Optimize</a:t>
                      </a:r>
                    </a:p>
                    <a:p>
                      <a:pPr marL="0" indent="0" algn="ctr">
                        <a:spcBef>
                          <a:spcPts val="0"/>
                        </a:spcBef>
                        <a:buNone/>
                      </a:pPr>
                      <a:r>
                        <a:rPr lang="en-US" sz="1100" b="1" dirty="0">
                          <a:solidFill>
                            <a:srgbClr val="307AAD"/>
                          </a:solidFill>
                          <a:latin typeface="Times New Roman" panose="02020603050405020304" pitchFamily="18" charset="0"/>
                          <a:cs typeface="Times New Roman" panose="02020603050405020304" pitchFamily="18" charset="0"/>
                        </a:rPr>
                        <a:t>outpatient</a:t>
                      </a:r>
                      <a:r>
                        <a:rPr lang="en-US" sz="1100" dirty="0">
                          <a:solidFill>
                            <a:schemeClr val="tx2"/>
                          </a:solidFill>
                          <a:latin typeface="Times New Roman" panose="02020603050405020304" pitchFamily="18" charset="0"/>
                          <a:cs typeface="Times New Roman" panose="02020603050405020304" pitchFamily="18" charset="0"/>
                        </a:rPr>
                        <a:t> capabilities</a:t>
                      </a:r>
                      <a:endParaRPr lang="en-US" dirty="0"/>
                    </a:p>
                  </a:txBody>
                  <a:tcPr anchor="ctr">
                    <a:lnL w="57150" cap="flat" cmpd="sng" algn="ctr">
                      <a:solidFill>
                        <a:srgbClr val="F2F2F2"/>
                      </a:solidFill>
                      <a:prstDash val="solid"/>
                      <a:round/>
                      <a:headEnd type="none" w="med" len="med"/>
                      <a:tailEnd type="none" w="med" len="med"/>
                    </a:lnL>
                    <a:lnR w="57150" cap="flat" cmpd="sng" algn="ctr">
                      <a:solidFill>
                        <a:srgbClr val="F2F2F2"/>
                      </a:solidFill>
                      <a:prstDash val="solid"/>
                      <a:round/>
                      <a:headEnd type="none" w="med" len="med"/>
                      <a:tailEnd type="none" w="med" len="med"/>
                    </a:lnR>
                    <a:lnT w="57150" cap="flat" cmpd="sng" algn="ctr">
                      <a:solidFill>
                        <a:srgbClr val="F2F2F2"/>
                      </a:solidFill>
                      <a:prstDash val="solid"/>
                      <a:round/>
                      <a:headEnd type="none" w="med" len="med"/>
                      <a:tailEnd type="none" w="med" len="med"/>
                    </a:lnT>
                    <a:lnB w="57150" cap="flat" cmpd="sng" algn="ctr">
                      <a:solidFill>
                        <a:srgbClr val="F2F2F2"/>
                      </a:solidFill>
                      <a:prstDash val="solid"/>
                      <a:round/>
                      <a:headEnd type="none" w="med" len="med"/>
                      <a:tailEnd type="none" w="med" len="med"/>
                    </a:lnB>
                    <a:solidFill>
                      <a:schemeClr val="bg1"/>
                    </a:solidFill>
                  </a:tcPr>
                </a:tc>
                <a:tc hMerge="1">
                  <a:txBody>
                    <a:bodyPr/>
                    <a:lstStyle/>
                    <a:p>
                      <a:pPr marL="0" indent="0" algn="ctr">
                        <a:spcBef>
                          <a:spcPts val="0"/>
                        </a:spcBef>
                        <a:buNone/>
                      </a:pPr>
                      <a:endParaRPr lang="en-US" sz="1200">
                        <a:solidFill>
                          <a:schemeClr val="tx2"/>
                        </a:solidFill>
                        <a:latin typeface="Times New Roman" panose="02020603050405020304" pitchFamily="18" charset="0"/>
                        <a:cs typeface="Times New Roman" panose="02020603050405020304" pitchFamily="18" charset="0"/>
                      </a:endParaRPr>
                    </a:p>
                  </a:txBody>
                  <a:tcPr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solidFill>
                  </a:tcPr>
                </a:tc>
                <a:tc gridSpan="2">
                  <a:txBody>
                    <a:bodyPr/>
                    <a:lstStyle/>
                    <a:p>
                      <a:pPr marL="0" indent="0" algn="ctr">
                        <a:spcBef>
                          <a:spcPts val="0"/>
                        </a:spcBef>
                        <a:buNone/>
                      </a:pPr>
                      <a:r>
                        <a:rPr lang="en-US" sz="1100" dirty="0">
                          <a:solidFill>
                            <a:schemeClr val="tx2"/>
                          </a:solidFill>
                          <a:latin typeface="Times New Roman" panose="02020603050405020304" pitchFamily="18" charset="0"/>
                          <a:cs typeface="Times New Roman" panose="02020603050405020304" pitchFamily="18" charset="0"/>
                        </a:rPr>
                        <a:t>Align </a:t>
                      </a:r>
                      <a:r>
                        <a:rPr lang="en-US" sz="1100" b="1" dirty="0">
                          <a:solidFill>
                            <a:srgbClr val="307AAD"/>
                          </a:solidFill>
                          <a:latin typeface="Times New Roman" panose="02020603050405020304" pitchFamily="18" charset="0"/>
                          <a:cs typeface="Times New Roman" panose="02020603050405020304" pitchFamily="18" charset="0"/>
                        </a:rPr>
                        <a:t>organizational structure, incentives, and metrics</a:t>
                      </a:r>
                      <a:r>
                        <a:rPr lang="en-US" sz="1100" b="1" dirty="0">
                          <a:solidFill>
                            <a:srgbClr val="0F4A57"/>
                          </a:solidFill>
                          <a:latin typeface="Times New Roman" panose="02020603050405020304" pitchFamily="18" charset="0"/>
                          <a:cs typeface="Times New Roman" panose="02020603050405020304" pitchFamily="18" charset="0"/>
                        </a:rPr>
                        <a:t> </a:t>
                      </a:r>
                      <a:r>
                        <a:rPr lang="en-US" sz="1100" dirty="0">
                          <a:solidFill>
                            <a:schemeClr val="tx2"/>
                          </a:solidFill>
                          <a:latin typeface="Times New Roman" panose="02020603050405020304" pitchFamily="18" charset="0"/>
                          <a:cs typeface="Times New Roman" panose="02020603050405020304" pitchFamily="18" charset="0"/>
                        </a:rPr>
                        <a:t>to support strategy</a:t>
                      </a:r>
                    </a:p>
                  </a:txBody>
                  <a:tcPr anchor="ctr">
                    <a:lnL w="57150" cap="flat" cmpd="sng" algn="ctr">
                      <a:solidFill>
                        <a:srgbClr val="F2F2F2"/>
                      </a:solidFill>
                      <a:prstDash val="solid"/>
                      <a:round/>
                      <a:headEnd type="none" w="med" len="med"/>
                      <a:tailEnd type="none" w="med" len="med"/>
                    </a:lnL>
                    <a:lnR w="57150" cap="flat" cmpd="sng" algn="ctr">
                      <a:solidFill>
                        <a:srgbClr val="F2F2F2"/>
                      </a:solidFill>
                      <a:prstDash val="solid"/>
                      <a:round/>
                      <a:headEnd type="none" w="med" len="med"/>
                      <a:tailEnd type="none" w="med" len="med"/>
                    </a:lnR>
                    <a:lnT w="57150" cap="flat" cmpd="sng" algn="ctr">
                      <a:solidFill>
                        <a:srgbClr val="F2F2F2"/>
                      </a:solidFill>
                      <a:prstDash val="solid"/>
                      <a:round/>
                      <a:headEnd type="none" w="med" len="med"/>
                      <a:tailEnd type="none" w="med" len="med"/>
                    </a:lnT>
                    <a:lnB w="57150" cap="flat" cmpd="sng" algn="ctr">
                      <a:solidFill>
                        <a:srgbClr val="F2F2F2"/>
                      </a:solidFill>
                      <a:prstDash val="solid"/>
                      <a:round/>
                      <a:headEnd type="none" w="med" len="med"/>
                      <a:tailEnd type="none" w="med" len="med"/>
                    </a:lnB>
                    <a:solidFill>
                      <a:schemeClr val="bg1"/>
                    </a:solidFill>
                  </a:tcPr>
                </a:tc>
                <a:tc hMerge="1">
                  <a:txBody>
                    <a:bodyPr/>
                    <a:lstStyle/>
                    <a:p>
                      <a:pPr marL="0" indent="0" algn="ctr">
                        <a:spcBef>
                          <a:spcPts val="0"/>
                        </a:spcBef>
                        <a:buNone/>
                      </a:pPr>
                      <a:endParaRPr lang="en-US" sz="1200" dirty="0">
                        <a:solidFill>
                          <a:schemeClr val="tx2"/>
                        </a:solidFill>
                        <a:latin typeface="Times New Roman" panose="02020603050405020304" pitchFamily="18" charset="0"/>
                        <a:cs typeface="Times New Roman" panose="02020603050405020304" pitchFamily="18" charset="0"/>
                      </a:endParaRPr>
                    </a:p>
                  </a:txBody>
                  <a:tcPr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034543782"/>
                  </a:ext>
                </a:extLst>
              </a:tr>
            </a:tbl>
          </a:graphicData>
        </a:graphic>
      </p:graphicFrame>
      <p:sp>
        <p:nvSpPr>
          <p:cNvPr id="43" name="TextBox 42">
            <a:extLst>
              <a:ext uri="{FF2B5EF4-FFF2-40B4-BE49-F238E27FC236}">
                <a16:creationId xmlns:a16="http://schemas.microsoft.com/office/drawing/2014/main" id="{AFB09A0C-FA4A-3B4F-A668-A15258BD2B3B}"/>
              </a:ext>
            </a:extLst>
          </p:cNvPr>
          <p:cNvSpPr txBox="1"/>
          <p:nvPr userDrawn="1"/>
        </p:nvSpPr>
        <p:spPr bwMode="gray">
          <a:xfrm>
            <a:off x="244853" y="322727"/>
            <a:ext cx="2722652" cy="257369"/>
          </a:xfrm>
          <a:prstGeom prst="rect">
            <a:avLst/>
          </a:prstGeom>
          <a:noFill/>
        </p:spPr>
        <p:txBody>
          <a:bodyPr wrap="square" lIns="36000" tIns="36000" rIns="36000" bIns="36000" rtlCol="0" anchor="ctr">
            <a:spAutoFit/>
          </a:bodyPr>
          <a:lstStyle/>
          <a:p>
            <a:r>
              <a:rPr lang="en-US" sz="1200" dirty="0">
                <a:solidFill>
                  <a:srgbClr val="FFFFFF"/>
                </a:solidFill>
                <a:latin typeface="Franklin Gothic Medium" panose="020B0603020102020204"/>
                <a:cs typeface="Times New Roman" panose="02020603050405020304" pitchFamily="18" charset="0"/>
              </a:rPr>
              <a:t>STRATEGIC PRIORITES</a:t>
            </a:r>
          </a:p>
        </p:txBody>
      </p:sp>
    </p:spTree>
    <p:extLst>
      <p:ext uri="{BB962C8B-B14F-4D97-AF65-F5344CB8AC3E}">
        <p14:creationId xmlns:p14="http://schemas.microsoft.com/office/powerpoint/2010/main" val="968608586"/>
      </p:ext>
    </p:extLst>
  </p:cSld>
  <p:clrMapOvr>
    <a:masterClrMapping/>
  </p:clrMapOvr>
  <p:transition/>
  <p:timing>
    <p:tnLst>
      <p:par>
        <p:cTn id="1" dur="indefinite" restart="never" nodeType="tmRoot"/>
      </p:par>
    </p:tnLst>
  </p:timing>
  <p:extLst mod="1">
    <p:ext uri="{DCECCB84-F9BA-43D5-87BE-67443E8EF086}">
      <p15:sldGuideLst xmlns:p15="http://schemas.microsoft.com/office/powerpoint/2012/main">
        <p15:guide id="1" pos="168">
          <p15:clr>
            <a:srgbClr val="CCCCCC"/>
          </p15:clr>
        </p15:guide>
        <p15:guide id="2" pos="7512">
          <p15:clr>
            <a:srgbClr val="CCCCCC"/>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blank" preserve="1">
  <p:cSld name="2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08322031"/>
      </p:ext>
    </p:extLst>
  </p:cSld>
  <p:clrMapOvr>
    <a:masterClrMapping/>
  </p:clrMapOvr>
  <p:transition/>
  <p:timing>
    <p:tnLst>
      <p:par>
        <p:cTn id="1" dur="indefinite" restart="never" nodeType="tmRoot"/>
      </p:par>
    </p:tnLst>
  </p:timing>
  <p:extLst mod="1">
    <p:ext uri="{DCECCB84-F9BA-43D5-87BE-67443E8EF086}">
      <p15:sldGuideLst xmlns:p15="http://schemas.microsoft.com/office/powerpoint/2012/main">
        <p15:guide id="1" pos="168">
          <p15:clr>
            <a:srgbClr val="CCCCCC"/>
          </p15:clr>
        </p15:guide>
        <p15:guide id="2" pos="7512">
          <p15:clr>
            <a:srgbClr val="CCCCCC"/>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3_Title Slide">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E15E921F-37C4-9A4A-A306-91EB2DCEE060}"/>
              </a:ext>
            </a:extLst>
          </p:cNvPr>
          <p:cNvSpPr/>
          <p:nvPr userDrawn="1"/>
        </p:nvSpPr>
        <p:spPr bwMode="gray">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257314"/>
              <a:gd name="connsiteY0" fmla="*/ 0 h 6858000"/>
              <a:gd name="connsiteX1" fmla="*/ 12192000 w 12257314"/>
              <a:gd name="connsiteY1" fmla="*/ 0 h 6858000"/>
              <a:gd name="connsiteX2" fmla="*/ 12257314 w 12257314"/>
              <a:gd name="connsiteY2" fmla="*/ 3265715 h 6858000"/>
              <a:gd name="connsiteX3" fmla="*/ 0 w 12257314"/>
              <a:gd name="connsiteY3" fmla="*/ 6858000 h 6858000"/>
              <a:gd name="connsiteX4" fmla="*/ 0 w 12257314"/>
              <a:gd name="connsiteY4" fmla="*/ 0 h 6858000"/>
              <a:gd name="connsiteX0" fmla="*/ 0 w 12273643"/>
              <a:gd name="connsiteY0" fmla="*/ 0 h 6858000"/>
              <a:gd name="connsiteX1" fmla="*/ 12192000 w 12273643"/>
              <a:gd name="connsiteY1" fmla="*/ 0 h 6858000"/>
              <a:gd name="connsiteX2" fmla="*/ 12273643 w 12273643"/>
              <a:gd name="connsiteY2" fmla="*/ 1632858 h 6858000"/>
              <a:gd name="connsiteX3" fmla="*/ 0 w 12273643"/>
              <a:gd name="connsiteY3" fmla="*/ 6858000 h 6858000"/>
              <a:gd name="connsiteX4" fmla="*/ 0 w 12273643"/>
              <a:gd name="connsiteY4" fmla="*/ 0 h 6858000"/>
              <a:gd name="connsiteX0" fmla="*/ 0 w 12192000"/>
              <a:gd name="connsiteY0" fmla="*/ 0 h 6858000"/>
              <a:gd name="connsiteX1" fmla="*/ 12192000 w 12192000"/>
              <a:gd name="connsiteY1" fmla="*/ 0 h 6858000"/>
              <a:gd name="connsiteX2" fmla="*/ 12192000 w 12192000"/>
              <a:gd name="connsiteY2" fmla="*/ 2400301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12192000 w 12192000"/>
              <a:gd name="connsiteY2" fmla="*/ 2367644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12192000" y="2367644"/>
                </a:lnTo>
                <a:lnTo>
                  <a:pt x="0" y="6858000"/>
                </a:lnTo>
                <a:lnTo>
                  <a:pt x="0" y="0"/>
                </a:lnTo>
                <a:close/>
              </a:path>
            </a:pathLst>
          </a:custGeom>
          <a:gradFill>
            <a:gsLst>
              <a:gs pos="0">
                <a:srgbClr val="307AAD"/>
              </a:gs>
              <a:gs pos="98000">
                <a:srgbClr val="307AAD">
                  <a:alpha val="85000"/>
                </a:srgbClr>
              </a:gs>
            </a:gsLst>
            <a:lin ang="0" scaled="1"/>
          </a:gradFill>
          <a:ln w="9525">
            <a:noFill/>
          </a:ln>
          <a:effectLst>
            <a:outerShdw blurRad="508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en-US" sz="1600" dirty="0">
              <a:solidFill>
                <a:srgbClr val="000000"/>
              </a:solidFill>
            </a:endParaRPr>
          </a:p>
        </p:txBody>
      </p:sp>
      <p:sp>
        <p:nvSpPr>
          <p:cNvPr id="2" name="Title"/>
          <p:cNvSpPr>
            <a:spLocks noGrp="1"/>
          </p:cNvSpPr>
          <p:nvPr userDrawn="1">
            <p:ph type="ctrTitle" hasCustomPrompt="1"/>
            <p:custDataLst>
              <p:tags r:id="rId1"/>
            </p:custDataLst>
          </p:nvPr>
        </p:nvSpPr>
        <p:spPr>
          <a:xfrm>
            <a:off x="914400" y="1325880"/>
            <a:ext cx="10363200" cy="1270363"/>
          </a:xfrm>
        </p:spPr>
        <p:txBody>
          <a:bodyPr lIns="128016" tIns="64008" rIns="128016" bIns="64008" anchor="b" anchorCtr="0">
            <a:normAutofit/>
          </a:bodyPr>
          <a:lstStyle>
            <a:lvl1pPr algn="l">
              <a:spcBef>
                <a:spcPct val="0"/>
              </a:spcBef>
              <a:defRPr sz="6000" b="1" i="0">
                <a:solidFill>
                  <a:schemeClr val="bg1"/>
                </a:solidFill>
                <a:latin typeface="+mj-lt"/>
              </a:defRPr>
            </a:lvl1pPr>
          </a:lstStyle>
          <a:p>
            <a:r>
              <a:rPr lang="en-US" dirty="0"/>
              <a:t>Click to add title</a:t>
            </a:r>
          </a:p>
        </p:txBody>
      </p:sp>
      <p:sp>
        <p:nvSpPr>
          <p:cNvPr id="6" name="btfpLayoutConfig" hidden="1"/>
          <p:cNvSpPr txBox="1"/>
          <p:nvPr userDrawn="1">
            <p:custDataLst>
              <p:tags r:id="rId2"/>
            </p:custDataLst>
          </p:nvPr>
        </p:nvSpPr>
        <p:spPr>
          <a:xfrm>
            <a:off x="12701" y="12700"/>
            <a:ext cx="611312" cy="88092"/>
          </a:xfrm>
          <a:prstGeom prst="rect">
            <a:avLst/>
          </a:prstGeom>
          <a:noFill/>
        </p:spPr>
        <p:txBody>
          <a:bodyPr vert="horz" wrap="none" lIns="36000" tIns="36000" rIns="36000" bIns="36000" rtlCol="0">
            <a:spAutoFit/>
          </a:bodyPr>
          <a:lstStyle/>
          <a:p>
            <a:pPr marL="177786" indent="-177786" defTabSz="711143">
              <a:spcBef>
                <a:spcPts val="1200"/>
              </a:spcBef>
              <a:buFontTx/>
              <a:buChar char="•"/>
            </a:pPr>
            <a:r>
              <a:rPr lang="en-US" sz="100">
                <a:solidFill>
                  <a:srgbClr val="FFFFFF">
                    <a:alpha val="0"/>
                  </a:srgbClr>
                </a:solidFill>
              </a:rPr>
              <a:t>overall_0_131468226384557565 columns_1_131468226384557565 </a:t>
            </a:r>
          </a:p>
        </p:txBody>
      </p:sp>
      <p:pic>
        <p:nvPicPr>
          <p:cNvPr id="11" name="Picture 10">
            <a:extLst>
              <a:ext uri="{FF2B5EF4-FFF2-40B4-BE49-F238E27FC236}">
                <a16:creationId xmlns:a16="http://schemas.microsoft.com/office/drawing/2014/main" id="{39560BEA-979F-F240-B6EA-3390DC021418}"/>
              </a:ext>
            </a:extLst>
          </p:cNvPr>
          <p:cNvPicPr>
            <a:picLocks noChangeAspect="1"/>
          </p:cNvPicPr>
          <p:nvPr userDrawn="1"/>
        </p:nvPicPr>
        <p:blipFill>
          <a:blip r:embed="rId4"/>
          <a:stretch>
            <a:fillRect/>
          </a:stretch>
        </p:blipFill>
        <p:spPr>
          <a:xfrm>
            <a:off x="8295003" y="5460574"/>
            <a:ext cx="3368631" cy="984676"/>
          </a:xfrm>
          <a:prstGeom prst="rect">
            <a:avLst/>
          </a:prstGeom>
        </p:spPr>
      </p:pic>
      <p:sp>
        <p:nvSpPr>
          <p:cNvPr id="19" name="Text Placeholder 18">
            <a:extLst>
              <a:ext uri="{FF2B5EF4-FFF2-40B4-BE49-F238E27FC236}">
                <a16:creationId xmlns:a16="http://schemas.microsoft.com/office/drawing/2014/main" id="{9F000818-D6C4-B44B-BB04-824A1FA0F648}"/>
              </a:ext>
            </a:extLst>
          </p:cNvPr>
          <p:cNvSpPr>
            <a:spLocks noGrp="1"/>
          </p:cNvSpPr>
          <p:nvPr>
            <p:ph type="body" sz="quarter" idx="10"/>
          </p:nvPr>
        </p:nvSpPr>
        <p:spPr>
          <a:xfrm>
            <a:off x="914400" y="2595563"/>
            <a:ext cx="7050088" cy="1355725"/>
          </a:xfrm>
        </p:spPr>
        <p:txBody>
          <a:bodyPr>
            <a:noAutofit/>
          </a:bodyPr>
          <a:lstStyle>
            <a:lvl1pPr>
              <a:defRPr sz="2400" b="0" i="0">
                <a:solidFill>
                  <a:schemeClr val="bg1"/>
                </a:solidFill>
                <a:latin typeface="+mj-lt"/>
              </a:defRPr>
            </a:lvl1pPr>
            <a:lvl2pPr>
              <a:defRPr sz="2400" b="0" i="0">
                <a:solidFill>
                  <a:schemeClr val="bg1"/>
                </a:solidFill>
                <a:latin typeface="Franklin Gothic Medium" panose="020B0603020102020204" pitchFamily="34" charset="0"/>
              </a:defRPr>
            </a:lvl2pPr>
            <a:lvl3pPr>
              <a:defRPr sz="2400" b="0" i="0">
                <a:solidFill>
                  <a:schemeClr val="bg1"/>
                </a:solidFill>
                <a:latin typeface="Franklin Gothic Medium" panose="020B0603020102020204" pitchFamily="34" charset="0"/>
              </a:defRPr>
            </a:lvl3pPr>
            <a:lvl4pPr>
              <a:defRPr sz="2400" b="0" i="0">
                <a:solidFill>
                  <a:schemeClr val="bg1"/>
                </a:solidFill>
                <a:latin typeface="Franklin Gothic Medium" panose="020B0603020102020204" pitchFamily="34" charset="0"/>
              </a:defRPr>
            </a:lvl4pPr>
            <a:lvl5pPr>
              <a:defRPr sz="2400" b="0" i="0">
                <a:solidFill>
                  <a:schemeClr val="bg1"/>
                </a:solidFill>
                <a:latin typeface="Franklin Gothic Medium" panose="020B0603020102020204" pitchFamily="34" charset="0"/>
              </a:defRPr>
            </a:lvl5pPr>
          </a:lstStyle>
          <a:p>
            <a:pPr lvl="0"/>
            <a:r>
              <a:rPr lang="en-US" dirty="0"/>
              <a:t>Edit Master text styles</a:t>
            </a:r>
          </a:p>
        </p:txBody>
      </p:sp>
    </p:spTree>
    <p:extLst>
      <p:ext uri="{BB962C8B-B14F-4D97-AF65-F5344CB8AC3E}">
        <p14:creationId xmlns:p14="http://schemas.microsoft.com/office/powerpoint/2010/main" val="2620549258"/>
      </p:ext>
    </p:extLst>
  </p:cSld>
  <p:clrMapOvr>
    <a:masterClrMapping/>
  </p:clrMapOvr>
  <p:transition/>
  <p:timing>
    <p:tnLst>
      <p:par>
        <p:cTn id="1" dur="indefinite" restart="never" nodeType="tmRoot"/>
      </p:par>
    </p:tnLst>
  </p:timing>
  <p:extLst mod="1">
    <p:ext uri="{DCECCB84-F9BA-43D5-87BE-67443E8EF086}">
      <p15:sldGuideLst xmlns:p15="http://schemas.microsoft.com/office/powerpoint/2012/main">
        <p15:guide id="1" pos="168">
          <p15:clr>
            <a:srgbClr val="CCCCCC"/>
          </p15:clr>
        </p15:guide>
        <p15:guide id="2" pos="7512">
          <p15:clr>
            <a:srgbClr val="CCCCCC"/>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ags" Target="../tags/tag4.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ags" Target="../tags/tag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ags" Target="../tags/tag2.xml"/><Relationship Id="rId5" Type="http://schemas.openxmlformats.org/officeDocument/2006/relationships/slideLayout" Target="../slideLayouts/slideLayout5.xml"/><Relationship Id="rId10" Type="http://schemas.openxmlformats.org/officeDocument/2006/relationships/tags" Target="../tags/tag1.xml"/><Relationship Id="rId4" Type="http://schemas.openxmlformats.org/officeDocument/2006/relationships/slideLayout" Target="../slideLayouts/slideLayout4.xml"/><Relationship Id="rId9" Type="http://schemas.openxmlformats.org/officeDocument/2006/relationships/theme" Target="../theme/theme1.xml"/><Relationship Id="rId14" Type="http://schemas.openxmlformats.org/officeDocument/2006/relationships/tags" Target="../tags/tag5.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6.xml"/><Relationship Id="rId13" Type="http://schemas.openxmlformats.org/officeDocument/2006/relationships/tags" Target="../tags/tag13.xml"/><Relationship Id="rId3" Type="http://schemas.openxmlformats.org/officeDocument/2006/relationships/slideLayout" Target="../slideLayouts/slideLayout11.xml"/><Relationship Id="rId7" Type="http://schemas.openxmlformats.org/officeDocument/2006/relationships/slideLayout" Target="../slideLayouts/slideLayout15.xml"/><Relationship Id="rId12" Type="http://schemas.openxmlformats.org/officeDocument/2006/relationships/tags" Target="../tags/tag12.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11" Type="http://schemas.openxmlformats.org/officeDocument/2006/relationships/tags" Target="../tags/tag11.xml"/><Relationship Id="rId5" Type="http://schemas.openxmlformats.org/officeDocument/2006/relationships/slideLayout" Target="../slideLayouts/slideLayout13.xml"/><Relationship Id="rId10" Type="http://schemas.openxmlformats.org/officeDocument/2006/relationships/tags" Target="../tags/tag10.xml"/><Relationship Id="rId4" Type="http://schemas.openxmlformats.org/officeDocument/2006/relationships/slideLayout" Target="../slideLayouts/slideLayout12.xml"/><Relationship Id="rId9" Type="http://schemas.openxmlformats.org/officeDocument/2006/relationships/theme" Target="../theme/theme2.xml"/><Relationship Id="rId14" Type="http://schemas.openxmlformats.org/officeDocument/2006/relationships/tags" Target="../tags/tag14.xml"/></Relationships>
</file>

<file path=ppt/slideMasters/_rels/slideMaster3.xml.rels><?xml version="1.0" encoding="UTF-8" standalone="yes"?>
<Relationships xmlns="http://schemas.openxmlformats.org/package/2006/relationships"><Relationship Id="rId8" Type="http://schemas.openxmlformats.org/officeDocument/2006/relationships/theme" Target="../theme/theme3.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tags" Target="../tags/tag22.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tags" Target="../tags/tag21.xml"/><Relationship Id="rId5" Type="http://schemas.openxmlformats.org/officeDocument/2006/relationships/slideLayout" Target="../slideLayouts/slideLayout21.xml"/><Relationship Id="rId10" Type="http://schemas.openxmlformats.org/officeDocument/2006/relationships/tags" Target="../tags/tag20.xml"/><Relationship Id="rId4" Type="http://schemas.openxmlformats.org/officeDocument/2006/relationships/slideLayout" Target="../slideLayouts/slideLayout20.xml"/><Relationship Id="rId9" Type="http://schemas.openxmlformats.org/officeDocument/2006/relationships/tags" Target="../tags/tag1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9F9FC"/>
        </a:solidFill>
        <a:effectLst/>
      </p:bgPr>
    </p:bg>
    <p:spTree>
      <p:nvGrpSpPr>
        <p:cNvPr id="1" name=""/>
        <p:cNvGrpSpPr/>
        <p:nvPr/>
      </p:nvGrpSpPr>
      <p:grpSpPr>
        <a:xfrm>
          <a:off x="0" y="0"/>
          <a:ext cx="0" cy="0"/>
          <a:chOff x="0" y="0"/>
          <a:chExt cx="0" cy="0"/>
        </a:xfrm>
      </p:grpSpPr>
      <p:sp>
        <p:nvSpPr>
          <p:cNvPr id="5" name="BtfpConfiguration" hidden="1"/>
          <p:cNvSpPr txBox="1"/>
          <p:nvPr userDrawn="1">
            <p:custDataLst>
              <p:tags r:id="rId10"/>
            </p:custDataLst>
          </p:nvPr>
        </p:nvSpPr>
        <p:spPr bwMode="hidden">
          <a:xfrm>
            <a:off x="0" y="0"/>
            <a:ext cx="36000" cy="36000"/>
          </a:xfrm>
          <a:prstGeom prst="rect">
            <a:avLst/>
          </a:prstGeom>
          <a:noFill/>
        </p:spPr>
        <p:txBody>
          <a:bodyPr wrap="none" lIns="0" tIns="0" rIns="0" bIns="0" rtlCol="0">
            <a:noAutofit/>
          </a:bodyPr>
          <a:lstStyle/>
          <a:p>
            <a:pPr defTabSz="711143">
              <a:spcBef>
                <a:spcPts val="1200"/>
              </a:spcBef>
            </a:pPr>
            <a:r>
              <a:rPr lang="en-US" sz="100" dirty="0">
                <a:solidFill>
                  <a:prstClr val="white">
                    <a:alpha val="0"/>
                  </a:prstClr>
                </a:solidFill>
              </a:rPr>
              <a:t>&lt;btfp&gt;
  &lt;!-- North America Graphics. 2.26.2019. DAL. CORE. 
       Instructions for the &lt;template&gt; tag:
       Keep "version" and "type" options unchanged.
       Set "name" option to the client name that should appear on the client color section. 
       Set "pageSize" to the paper size you are setting this slide master up on. Valid values are: "widescreen" (which equals 16:9), "4_3", "a4" and "letter". Observe capitalization! --&gt;
  &lt;template version="2.0.14" type="unbranded" name="Memorial Hermann_16.9" pageSize="widescreen"&gt;
    &lt;!-- Instructions for &lt;settings&gt; tag:
         In each sub-tag set the hex code of the RGB color you wish to use for the standard elements when they are created on this slide master.
         If the value is missing or invalid, default colors will be used. --&gt;
    &lt;settings&gt;
      &lt;runningAgendaBackColorLeft&gt;#1F497D&lt;/runningAgendaBackColorLeft&gt;
      &lt;runningAgendaBackColorRight&gt;#4F81BD&lt;/runningAgendaBackColorRight&gt;
      &lt;runningAgendaTextColorLeft&gt;#FFFFFF&lt;/runningAgendaTextColorLeft&gt;
      &lt;runningAgendaTextColorRight&gt;#FFFFFF&lt;/runningAgendaTextColorRight&gt;
      &lt;columnHeaderLineColor&gt;#000000&lt;/columnHeaderLineColor&gt;
      &lt;columnHeaderTextColor&gt;#000000&lt;/columnHeaderTextColor&gt;
      &lt;rowHeaderLineColor&gt;#000000&lt;/rowHeaderLineColor&gt;
      &lt;rowHeaderTextColor&gt;#000000&lt;/rowHeaderTextColor&gt;
      &lt;bainArrowLineColor&gt;#948A54&lt;/bainArrowLineColor&gt;
      &lt;bainArrowTextColor&gt;#948A54&lt;/bainArrowTextColor&gt;
      &lt;percentageCircleFullCircleColor&gt;#EEECE1&lt;/percentageCircleFullCircleColor&gt;
      &lt;percentageCircleTextHighlightColor&gt;#948A54&lt;/percentageCircleTextHighlightColor&gt;
      &lt;statusStickerColor&gt;#000000&lt;/statusStickerColor&gt;
      &lt;calloutBackColor&gt;#FFFFFF&lt;/calloutBackColor&gt;
      &lt;calloutTextLineColor&gt;#000000&lt;/calloutTextLineColor&gt;
      &lt;numberBubbleBackColor&gt;#FFFFFF&lt;/numberBubbleBackColor&gt;
      &lt;numberBubbleTextLineColor&gt;#948A54&lt;/numberBubbleTextLineColor&gt;
      &lt;valueChainTextLineColor&gt;#000000&lt;/valueChainTextLineColor&gt;
      &lt;agendaHighlightColor&gt;#948A54&lt;/agendaHighlightColor&gt;
      &lt;!-- The &lt;tableAccentNumber&gt; defines which table layout from the "Light Style 1" row should be applied for newly created tables. 
           Valid values are 0, 1, 2, 3, 4, 5, and 6 - representing the layouts on the Table Layout drop-down from left to right. 
           The highlight colors used in those table layouts link to the Theme color palette, they cannot be specified here. --&gt;
      &lt;tableAccentNumber&gt;1&lt;/tableAccentNumber&gt;
      &lt;!-- The &lt;statusStickerRunningAgendaFontSize&gt; tag determines what font size should be applied to newly created status stickers and running agendas. 
           Valid values are integer numbers. If the option is not present or not valid, the default is used. --&gt;
      &lt;statusStickerRunningAgendaFontSize&gt;12&lt;/statusStickerRunningAgendaFontSize&gt;
      &lt;!-- The &lt;columnSpacing&gt; tag determines the width of the spacing between columns in pt.
           Valid values are integer numbers, min. 28, max. 85 (~1-3cm). If the option is not present or not valid, the default is used. --&gt;
      &lt;columnSpacing&gt;36&lt;/columnSpacing&gt;
    &lt;/settings&gt;
    &lt;!-- Instructions for &lt;colors&gt; tag:
         Use any number of &lt;color&gt;...&lt;/color&gt; lines. Each line creates a client color on the client color palette in the order they appear here.
         The client color hex code goes between the &lt;color&gt; and &lt;/color&gt; tags.
         The &lt;color&gt; tag may have the option "contrastingTextColor". If it is set to a valid RGB hex code then that color will be used for text if the user applies the client color to fill a shape. 
         Hence, contrastingTextColor usually is white (#FFFFFF), black (#000000) or another dark color. --&gt;
    &lt;colors&gt;
      &lt;color contrastingTextColor="#000000"&gt;#EEECE1&lt;/color&gt;
      &lt;color </a:t>
            </a:r>
            <a:r>
              <a:rPr lang="en-US" sz="100" dirty="0" err="1">
                <a:solidFill>
                  <a:prstClr val="white">
                    <a:alpha val="0"/>
                  </a:prstClr>
                </a:solidFill>
              </a:rPr>
              <a:t>contrastingTextColor</a:t>
            </a:r>
            <a:r>
              <a:rPr lang="en-US" sz="100" dirty="0">
                <a:solidFill>
                  <a:prstClr val="white">
                    <a:alpha val="0"/>
                  </a:prstClr>
                </a:solidFill>
              </a:rPr>
              <a:t>="#FFFFFF"&gt;#948A54&lt;/color&gt;
      &lt;color </a:t>
            </a:r>
            <a:r>
              <a:rPr lang="en-US" sz="100" dirty="0" err="1">
                <a:solidFill>
                  <a:prstClr val="white">
                    <a:alpha val="0"/>
                  </a:prstClr>
                </a:solidFill>
              </a:rPr>
              <a:t>contrastingTextColor</a:t>
            </a:r>
            <a:r>
              <a:rPr lang="en-US" sz="100" dirty="0">
                <a:solidFill>
                  <a:prstClr val="white">
                    <a:alpha val="0"/>
                  </a:prstClr>
                </a:solidFill>
              </a:rPr>
              <a:t>="#FFFFFF"&gt;#1F497D&lt;/color&gt;
      &lt;color </a:t>
            </a:r>
            <a:r>
              <a:rPr lang="en-US" sz="100" dirty="0" err="1">
                <a:solidFill>
                  <a:prstClr val="white">
                    <a:alpha val="0"/>
                  </a:prstClr>
                </a:solidFill>
              </a:rPr>
              <a:t>contrastingTextColor</a:t>
            </a:r>
            <a:r>
              <a:rPr lang="en-US" sz="100" dirty="0">
                <a:solidFill>
                  <a:prstClr val="white">
                    <a:alpha val="0"/>
                  </a:prstClr>
                </a:solidFill>
              </a:rPr>
              <a:t>="#FFFFFF"&gt;#4F81BD&lt;/color&gt;
      &lt;color </a:t>
            </a:r>
            <a:r>
              <a:rPr lang="en-US" sz="100" dirty="0" err="1">
                <a:solidFill>
                  <a:prstClr val="white">
                    <a:alpha val="0"/>
                  </a:prstClr>
                </a:solidFill>
              </a:rPr>
              <a:t>contrastingTextColor</a:t>
            </a:r>
            <a:r>
              <a:rPr lang="en-US" sz="100" dirty="0">
                <a:solidFill>
                  <a:prstClr val="white">
                    <a:alpha val="0"/>
                  </a:prstClr>
                </a:solidFill>
              </a:rPr>
              <a:t>="#FFFFFF"&gt;#C0504D&lt;/color&gt;
      &lt;color </a:t>
            </a:r>
            <a:r>
              <a:rPr lang="en-US" sz="100" dirty="0" err="1">
                <a:solidFill>
                  <a:prstClr val="white">
                    <a:alpha val="0"/>
                  </a:prstClr>
                </a:solidFill>
              </a:rPr>
              <a:t>contrastingTextColor</a:t>
            </a:r>
            <a:r>
              <a:rPr lang="en-US" sz="100" dirty="0">
                <a:solidFill>
                  <a:prstClr val="white">
                    <a:alpha val="0"/>
                  </a:prstClr>
                </a:solidFill>
              </a:rPr>
              <a:t>="#000000"&gt;#9BBB59&lt;/color&gt;
      &lt;color </a:t>
            </a:r>
            <a:r>
              <a:rPr lang="en-US" sz="100" dirty="0" err="1">
                <a:solidFill>
                  <a:prstClr val="white">
                    <a:alpha val="0"/>
                  </a:prstClr>
                </a:solidFill>
              </a:rPr>
              <a:t>contrastingTextColor</a:t>
            </a:r>
            <a:r>
              <a:rPr lang="en-US" sz="100" dirty="0">
                <a:solidFill>
                  <a:prstClr val="white">
                    <a:alpha val="0"/>
                  </a:prstClr>
                </a:solidFill>
              </a:rPr>
              <a:t>="#FFFFFF"&gt;#8064A2&lt;/color&gt;
      &lt;color </a:t>
            </a:r>
            <a:r>
              <a:rPr lang="en-US" sz="100" dirty="0" err="1">
                <a:solidFill>
                  <a:prstClr val="white">
                    <a:alpha val="0"/>
                  </a:prstClr>
                </a:solidFill>
              </a:rPr>
              <a:t>contrastingTextColor</a:t>
            </a:r>
            <a:r>
              <a:rPr lang="en-US" sz="100" dirty="0">
                <a:solidFill>
                  <a:prstClr val="white">
                    <a:alpha val="0"/>
                  </a:prstClr>
                </a:solidFill>
              </a:rPr>
              <a:t>="#FFFFFF"&gt;#4BACC6&lt;/color&gt;
      &lt;color </a:t>
            </a:r>
            <a:r>
              <a:rPr lang="en-US" sz="100" dirty="0" err="1">
                <a:solidFill>
                  <a:prstClr val="white">
                    <a:alpha val="0"/>
                  </a:prstClr>
                </a:solidFill>
              </a:rPr>
              <a:t>contrastingTextColor</a:t>
            </a:r>
            <a:r>
              <a:rPr lang="en-US" sz="100" dirty="0">
                <a:solidFill>
                  <a:prstClr val="white">
                    <a:alpha val="0"/>
                  </a:prstClr>
                </a:solidFill>
              </a:rPr>
              <a:t>="#000000"&gt;#F79646&lt;/color&gt;
    &lt;/colors&gt;
  &lt;/template&gt;
&lt;/</a:t>
            </a:r>
            <a:r>
              <a:rPr lang="en-US" sz="100" dirty="0" err="1">
                <a:solidFill>
                  <a:prstClr val="white">
                    <a:alpha val="0"/>
                  </a:prstClr>
                </a:solidFill>
              </a:rPr>
              <a:t>btfp</a:t>
            </a:r>
            <a:r>
              <a:rPr lang="en-US" sz="100" dirty="0">
                <a:solidFill>
                  <a:prstClr val="white">
                    <a:alpha val="0"/>
                  </a:prstClr>
                </a:solidFill>
              </a:rPr>
              <a:t>&gt;</a:t>
            </a:r>
          </a:p>
        </p:txBody>
      </p:sp>
      <p:sp>
        <p:nvSpPr>
          <p:cNvPr id="19" name="SlideNumber"/>
          <p:cNvSpPr/>
          <p:nvPr userDrawn="1">
            <p:custDataLst>
              <p:tags r:id="rId11"/>
            </p:custDataLst>
          </p:nvPr>
        </p:nvSpPr>
        <p:spPr bwMode="gray">
          <a:xfrm>
            <a:off x="4674870" y="6355080"/>
            <a:ext cx="2842260" cy="365760"/>
          </a:xfrm>
          <a:prstGeom prst="roundRect">
            <a:avLst>
              <a:gd name="adj" fmla="val 0"/>
            </a:avLst>
          </a:prstGeom>
          <a:noFill/>
          <a:ln w="19050">
            <a:noFill/>
          </a:ln>
          <a:extLst>
            <a:ext uri="{909E8E84-426E-40DD-AFC4-6F175D3DCCD1}">
              <a14:hiddenFill xmlns:a14="http://schemas.microsoft.com/office/drawing/2010/main">
                <a:solidFill>
                  <a:schemeClr val="bg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none" lIns="106680" tIns="53340" rIns="106680" bIns="53340" rtlCol="0" anchor="ctr" anchorCtr="0">
            <a:noAutofit/>
          </a:bodyPr>
          <a:lstStyle/>
          <a:p>
            <a:pPr algn="ctr" defTabSz="711143">
              <a:spcBef>
                <a:spcPct val="0"/>
              </a:spcBef>
            </a:pPr>
            <a:fld id="{BB69BBE8-4DB2-4642-B003-B220ACD5A2FD}" type="slidenum">
              <a:rPr lang="en-US" sz="1000">
                <a:solidFill>
                  <a:srgbClr val="FFFFFF">
                    <a:lumMod val="75000"/>
                  </a:srgbClr>
                </a:solidFill>
                <a:latin typeface="Times New Roman" panose="02020603050405020304" pitchFamily="18" charset="0"/>
                <a:cs typeface="Times New Roman" panose="02020603050405020304" pitchFamily="18" charset="0"/>
              </a:rPr>
              <a:pPr algn="ctr" defTabSz="711143">
                <a:spcBef>
                  <a:spcPct val="0"/>
                </a:spcBef>
              </a:pPr>
              <a:t>‹#›</a:t>
            </a:fld>
            <a:endParaRPr lang="fr-FR" sz="1000" dirty="0">
              <a:solidFill>
                <a:srgbClr val="FFFFFF">
                  <a:lumMod val="75000"/>
                </a:srgbClr>
              </a:solidFill>
              <a:latin typeface="Times New Roman" panose="02020603050405020304" pitchFamily="18" charset="0"/>
              <a:cs typeface="Times New Roman" panose="02020603050405020304" pitchFamily="18" charset="0"/>
            </a:endParaRPr>
          </a:p>
        </p:txBody>
      </p:sp>
      <p:sp>
        <p:nvSpPr>
          <p:cNvPr id="3" name="Text Placeholder"/>
          <p:cNvSpPr>
            <a:spLocks noGrp="1"/>
          </p:cNvSpPr>
          <p:nvPr>
            <p:ph type="body" idx="1"/>
            <p:custDataLst>
              <p:tags r:id="rId12"/>
            </p:custDataLst>
          </p:nvPr>
        </p:nvSpPr>
        <p:spPr>
          <a:xfrm>
            <a:off x="609600" y="1600200"/>
            <a:ext cx="10972800" cy="452628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Slide Title"/>
          <p:cNvSpPr>
            <a:spLocks noGrp="1"/>
          </p:cNvSpPr>
          <p:nvPr>
            <p:ph type="title"/>
            <p:custDataLst>
              <p:tags r:id="rId13"/>
            </p:custDataLst>
          </p:nvPr>
        </p:nvSpPr>
        <p:spPr>
          <a:xfrm>
            <a:off x="609600" y="64851"/>
            <a:ext cx="8229600" cy="1051560"/>
          </a:xfrm>
          <a:prstGeom prst="rect">
            <a:avLst/>
          </a:prstGeom>
        </p:spPr>
        <p:txBody>
          <a:bodyPr vert="horz" lIns="91440" tIns="45720" rIns="91440" bIns="45720" rtlCol="0" anchor="ctr" anchorCtr="0">
            <a:noAutofit/>
          </a:bodyPr>
          <a:lstStyle/>
          <a:p>
            <a:r>
              <a:rPr lang="en-US" dirty="0"/>
              <a:t>Click to edit Master title style</a:t>
            </a:r>
          </a:p>
        </p:txBody>
      </p:sp>
      <p:sp>
        <p:nvSpPr>
          <p:cNvPr id="4" name="btfpLayoutConfig" hidden="1"/>
          <p:cNvSpPr txBox="1"/>
          <p:nvPr userDrawn="1">
            <p:custDataLst>
              <p:tags r:id="rId14"/>
            </p:custDataLst>
          </p:nvPr>
        </p:nvSpPr>
        <p:spPr>
          <a:xfrm>
            <a:off x="12701" y="12700"/>
            <a:ext cx="611312" cy="88092"/>
          </a:xfrm>
          <a:prstGeom prst="rect">
            <a:avLst/>
          </a:prstGeom>
          <a:noFill/>
        </p:spPr>
        <p:txBody>
          <a:bodyPr vert="horz" wrap="none" lIns="36000" tIns="36000" rIns="36000" bIns="36000" rtlCol="0">
            <a:spAutoFit/>
          </a:bodyPr>
          <a:lstStyle/>
          <a:p>
            <a:pPr marL="177786" indent="-177786" defTabSz="711143">
              <a:spcBef>
                <a:spcPts val="1200"/>
              </a:spcBef>
              <a:buFontTx/>
              <a:buChar char="•"/>
            </a:pPr>
            <a:r>
              <a:rPr lang="en-US" sz="100">
                <a:solidFill>
                  <a:srgbClr val="FFFFFF">
                    <a:alpha val="0"/>
                  </a:srgbClr>
                </a:solidFill>
              </a:rPr>
              <a:t>overall_0_131468204519021135 columns_1_131468204519021135 </a:t>
            </a:r>
          </a:p>
        </p:txBody>
      </p:sp>
      <p:sp>
        <p:nvSpPr>
          <p:cNvPr id="6" name="Rectangle 5">
            <a:extLst>
              <a:ext uri="{FF2B5EF4-FFF2-40B4-BE49-F238E27FC236}">
                <a16:creationId xmlns:a16="http://schemas.microsoft.com/office/drawing/2014/main" id="{F9150436-7A0B-2849-9C4C-747BFF0BBB65}"/>
              </a:ext>
            </a:extLst>
          </p:cNvPr>
          <p:cNvSpPr/>
          <p:nvPr userDrawn="1"/>
        </p:nvSpPr>
        <p:spPr bwMode="gray">
          <a:xfrm>
            <a:off x="0" y="1171074"/>
            <a:ext cx="12208042" cy="94228"/>
          </a:xfrm>
          <a:prstGeom prst="rect">
            <a:avLst/>
          </a:prstGeom>
          <a:gradFill>
            <a:gsLst>
              <a:gs pos="0">
                <a:schemeClr val="accent1"/>
              </a:gs>
              <a:gs pos="100000">
                <a:schemeClr val="bg1"/>
              </a:gs>
            </a:gsLst>
            <a:lin ang="0" scaled="1"/>
          </a:gra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en-US" sz="1600" dirty="0">
              <a:solidFill>
                <a:srgbClr val="000000"/>
              </a:solidFill>
            </a:endParaRPr>
          </a:p>
        </p:txBody>
      </p:sp>
    </p:spTree>
    <p:extLst>
      <p:ext uri="{BB962C8B-B14F-4D97-AF65-F5344CB8AC3E}">
        <p14:creationId xmlns:p14="http://schemas.microsoft.com/office/powerpoint/2010/main" val="102553256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Lst>
  <p:transition/>
  <p:timing>
    <p:tnLst>
      <p:par>
        <p:cTn id="1" dur="indefinite" restart="never" nodeType="tmRoot"/>
      </p:par>
    </p:tnLst>
  </p:timing>
  <p:txStyles>
    <p:titleStyle>
      <a:lvl1pPr algn="l" defTabSz="711143" rtl="0" eaLnBrk="1" latinLnBrk="0" hangingPunct="1">
        <a:lnSpc>
          <a:spcPct val="100000"/>
        </a:lnSpc>
        <a:spcBef>
          <a:spcPct val="0"/>
        </a:spcBef>
        <a:buNone/>
        <a:defRPr sz="2800" b="0" i="0" kern="1200">
          <a:solidFill>
            <a:schemeClr val="tx2"/>
          </a:solidFill>
          <a:latin typeface="+mj-lt"/>
          <a:ea typeface="+mj-ea"/>
          <a:cs typeface="+mj-cs"/>
        </a:defRPr>
      </a:lvl1pPr>
    </p:titleStyle>
    <p:bodyStyle>
      <a:lvl1pPr marL="180961" indent="-180961" algn="l" defTabSz="914282" rtl="0" eaLnBrk="1" latinLnBrk="0" hangingPunct="1">
        <a:lnSpc>
          <a:spcPct val="100000"/>
        </a:lnSpc>
        <a:spcBef>
          <a:spcPts val="920"/>
        </a:spcBef>
        <a:buFont typeface="Arial" panose="020B0604020202020204" pitchFamily="34" charset="0"/>
        <a:buChar char="•"/>
        <a:defRPr sz="1600" kern="1200">
          <a:solidFill>
            <a:schemeClr val="tx2"/>
          </a:solidFill>
          <a:latin typeface="Times New Roman" panose="02020603050405020304" pitchFamily="18" charset="0"/>
          <a:ea typeface="+mn-ea"/>
          <a:cs typeface="Times New Roman" panose="02020603050405020304" pitchFamily="18" charset="0"/>
        </a:defRPr>
      </a:lvl1pPr>
      <a:lvl2pPr marL="361921" indent="-180961" algn="l" defTabSz="914282" rtl="0" eaLnBrk="1" latinLnBrk="0" hangingPunct="1">
        <a:lnSpc>
          <a:spcPct val="100000"/>
        </a:lnSpc>
        <a:spcBef>
          <a:spcPts val="920"/>
        </a:spcBef>
        <a:buFont typeface="Arial" panose="020B0604020202020204" pitchFamily="34" charset="0"/>
        <a:buChar char="–"/>
        <a:defRPr sz="1400" kern="1200">
          <a:solidFill>
            <a:schemeClr val="tx2"/>
          </a:solidFill>
          <a:latin typeface="Times New Roman" panose="02020603050405020304" pitchFamily="18" charset="0"/>
          <a:ea typeface="+mn-ea"/>
          <a:cs typeface="Times New Roman" panose="02020603050405020304" pitchFamily="18" charset="0"/>
        </a:defRPr>
      </a:lvl2pPr>
      <a:lvl3pPr marL="534945" indent="-173024" algn="l" defTabSz="914282" rtl="0" eaLnBrk="1" latinLnBrk="0" hangingPunct="1">
        <a:lnSpc>
          <a:spcPct val="100000"/>
        </a:lnSpc>
        <a:spcBef>
          <a:spcPts val="920"/>
        </a:spcBef>
        <a:buFont typeface="Arial" panose="020B0604020202020204" pitchFamily="34" charset="0"/>
        <a:buChar char="&gt;"/>
        <a:defRPr sz="1400" kern="1200">
          <a:solidFill>
            <a:schemeClr val="tx2"/>
          </a:solidFill>
          <a:latin typeface="Times New Roman" panose="02020603050405020304" pitchFamily="18" charset="0"/>
          <a:ea typeface="+mn-ea"/>
          <a:cs typeface="Times New Roman" panose="02020603050405020304" pitchFamily="18" charset="0"/>
        </a:defRPr>
      </a:lvl3pPr>
      <a:lvl4pPr marL="715906" indent="-180961" algn="l" defTabSz="914282" rtl="0" eaLnBrk="1" latinLnBrk="0" hangingPunct="1">
        <a:lnSpc>
          <a:spcPct val="100000"/>
        </a:lnSpc>
        <a:spcBef>
          <a:spcPts val="920"/>
        </a:spcBef>
        <a:buFont typeface="Arial" panose="020B0604020202020204" pitchFamily="34" charset="0"/>
        <a:buChar char="–"/>
        <a:defRPr sz="1400" kern="1200">
          <a:solidFill>
            <a:schemeClr val="tx2"/>
          </a:solidFill>
          <a:latin typeface="Times New Roman" panose="02020603050405020304" pitchFamily="18" charset="0"/>
          <a:ea typeface="+mn-ea"/>
          <a:cs typeface="Times New Roman" panose="02020603050405020304" pitchFamily="18" charset="0"/>
        </a:defRPr>
      </a:lvl4pPr>
      <a:lvl5pPr marL="898453" indent="-182549" algn="l" defTabSz="914282" rtl="0" eaLnBrk="1" latinLnBrk="0" hangingPunct="1">
        <a:lnSpc>
          <a:spcPct val="100000"/>
        </a:lnSpc>
        <a:spcBef>
          <a:spcPts val="920"/>
        </a:spcBef>
        <a:buFont typeface="Arial" panose="020B0604020202020204" pitchFamily="34" charset="0"/>
        <a:buChar char="&gt;"/>
        <a:defRPr sz="1400" kern="1200">
          <a:solidFill>
            <a:schemeClr val="tx2"/>
          </a:solidFill>
          <a:latin typeface="Times New Roman" panose="02020603050405020304" pitchFamily="18" charset="0"/>
          <a:ea typeface="+mn-ea"/>
          <a:cs typeface="Times New Roman" panose="02020603050405020304" pitchFamily="18" charset="0"/>
        </a:defRPr>
      </a:lvl5pPr>
      <a:lvl6pPr marL="2514274" indent="-228571" algn="l" defTabSz="91428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414" indent="-228571" algn="l" defTabSz="91428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555" indent="-228571" algn="l" defTabSz="91428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695" indent="-228571" algn="l" defTabSz="91428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177786" indent="-177786" algn="l" defTabSz="711143" rtl="0" eaLnBrk="1" latinLnBrk="0" hangingPunct="1">
        <a:spcBef>
          <a:spcPts val="1200"/>
        </a:spcBef>
        <a:buChar char="•"/>
        <a:defRPr sz="1600" kern="1200">
          <a:solidFill>
            <a:schemeClr val="tx1"/>
          </a:solidFill>
          <a:latin typeface="+mn-lt"/>
          <a:ea typeface="+mn-ea"/>
          <a:cs typeface="+mn-cs"/>
        </a:defRPr>
      </a:lvl1pPr>
      <a:lvl2pPr marL="355572" indent="-177786" algn="l" defTabSz="711143" rtl="0" eaLnBrk="1" latinLnBrk="0" hangingPunct="1">
        <a:spcBef>
          <a:spcPts val="600"/>
        </a:spcBef>
        <a:buChar char="–"/>
        <a:defRPr sz="1400" kern="1200">
          <a:solidFill>
            <a:schemeClr val="tx1"/>
          </a:solidFill>
          <a:latin typeface="+mn-lt"/>
          <a:ea typeface="+mn-ea"/>
          <a:cs typeface="+mn-cs"/>
        </a:defRPr>
      </a:lvl2pPr>
      <a:lvl3pPr marL="533358" indent="-177786" algn="l" defTabSz="711143" rtl="0" eaLnBrk="1" latinLnBrk="0" hangingPunct="1">
        <a:spcBef>
          <a:spcPts val="600"/>
        </a:spcBef>
        <a:buChar char="&gt;"/>
        <a:defRPr sz="1400" kern="1200">
          <a:solidFill>
            <a:schemeClr val="tx1"/>
          </a:solidFill>
          <a:latin typeface="+mn-lt"/>
          <a:ea typeface="+mn-ea"/>
          <a:cs typeface="+mn-cs"/>
        </a:defRPr>
      </a:lvl3pPr>
      <a:lvl4pPr marL="711143" indent="-177786" algn="l" defTabSz="711143" rtl="0" eaLnBrk="1" latinLnBrk="0" hangingPunct="1">
        <a:spcBef>
          <a:spcPts val="600"/>
        </a:spcBef>
        <a:buChar char="–"/>
        <a:defRPr sz="1400" kern="1200">
          <a:solidFill>
            <a:schemeClr val="tx1"/>
          </a:solidFill>
          <a:latin typeface="+mn-lt"/>
          <a:ea typeface="+mn-ea"/>
          <a:cs typeface="+mn-cs"/>
        </a:defRPr>
      </a:lvl4pPr>
      <a:lvl5pPr marL="888929" indent="-177786" algn="l" defTabSz="711143" rtl="0" eaLnBrk="1" latinLnBrk="0" hangingPunct="1">
        <a:spcBef>
          <a:spcPts val="600"/>
        </a:spcBef>
        <a:buChar char="&gt;"/>
        <a:defRPr sz="1400" kern="1200">
          <a:solidFill>
            <a:schemeClr val="tx1"/>
          </a:solidFill>
          <a:latin typeface="+mn-lt"/>
          <a:ea typeface="+mn-ea"/>
          <a:cs typeface="+mn-cs"/>
        </a:defRPr>
      </a:lvl5pPr>
      <a:lvl6pPr marL="1066714" algn="l" defTabSz="711143" rtl="0" eaLnBrk="1" latinLnBrk="0" hangingPunct="1">
        <a:defRPr sz="1400" kern="1200">
          <a:solidFill>
            <a:schemeClr val="tx1"/>
          </a:solidFill>
          <a:latin typeface="+mn-lt"/>
          <a:ea typeface="+mn-ea"/>
          <a:cs typeface="+mn-cs"/>
        </a:defRPr>
      </a:lvl6pPr>
      <a:lvl7pPr marL="1244500" algn="l" defTabSz="711143" rtl="0" eaLnBrk="1" latinLnBrk="0" hangingPunct="1">
        <a:defRPr sz="1400" kern="1200">
          <a:solidFill>
            <a:schemeClr val="tx1"/>
          </a:solidFill>
          <a:latin typeface="+mn-lt"/>
          <a:ea typeface="+mn-ea"/>
          <a:cs typeface="+mn-cs"/>
        </a:defRPr>
      </a:lvl7pPr>
      <a:lvl8pPr marL="1422286" algn="l" defTabSz="711143" rtl="0" eaLnBrk="1" latinLnBrk="0" hangingPunct="1">
        <a:defRPr sz="1400" kern="1200">
          <a:solidFill>
            <a:schemeClr val="tx1"/>
          </a:solidFill>
          <a:latin typeface="+mn-lt"/>
          <a:ea typeface="+mn-ea"/>
          <a:cs typeface="+mn-cs"/>
        </a:defRPr>
      </a:lvl8pPr>
      <a:lvl9pPr marL="1600072" algn="l" defTabSz="711143" rtl="0" eaLnBrk="1" latinLnBrk="0" hangingPunct="1">
        <a:defRPr sz="1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900">
          <p15:clr>
            <a:srgbClr val="D1D1D1"/>
          </p15:clr>
        </p15:guide>
        <p15:guide id="2" pos="168">
          <p15:clr>
            <a:srgbClr val="D1D1D1"/>
          </p15:clr>
        </p15:guide>
        <p15:guide id="3" orient="horz" pos="1160">
          <p15:clr>
            <a:srgbClr val="D1D1D1"/>
          </p15:clr>
        </p15:guide>
        <p15:guide id="4" orient="horz" pos="4060">
          <p15:clr>
            <a:srgbClr val="D1D1D1"/>
          </p15:clr>
        </p15:guide>
        <p15:guide id="5" pos="7512">
          <p15:clr>
            <a:srgbClr val="D1D1D1"/>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9F9FC"/>
        </a:solidFill>
        <a:effectLst/>
      </p:bgPr>
    </p:bg>
    <p:spTree>
      <p:nvGrpSpPr>
        <p:cNvPr id="1" name=""/>
        <p:cNvGrpSpPr/>
        <p:nvPr/>
      </p:nvGrpSpPr>
      <p:grpSpPr>
        <a:xfrm>
          <a:off x="0" y="0"/>
          <a:ext cx="0" cy="0"/>
          <a:chOff x="0" y="0"/>
          <a:chExt cx="0" cy="0"/>
        </a:xfrm>
      </p:grpSpPr>
      <p:sp>
        <p:nvSpPr>
          <p:cNvPr id="5" name="BtfpConfiguration" hidden="1"/>
          <p:cNvSpPr txBox="1"/>
          <p:nvPr userDrawn="1">
            <p:custDataLst>
              <p:tags r:id="rId10"/>
            </p:custDataLst>
          </p:nvPr>
        </p:nvSpPr>
        <p:spPr bwMode="hidden">
          <a:xfrm>
            <a:off x="0" y="0"/>
            <a:ext cx="36000" cy="36000"/>
          </a:xfrm>
          <a:prstGeom prst="rect">
            <a:avLst/>
          </a:prstGeom>
          <a:noFill/>
        </p:spPr>
        <p:txBody>
          <a:bodyPr wrap="none" lIns="0" tIns="0" rIns="0" bIns="0" rtlCol="0">
            <a:noAutofit/>
          </a:bodyPr>
          <a:lstStyle/>
          <a:p>
            <a:pPr defTabSz="711143">
              <a:spcBef>
                <a:spcPts val="1200"/>
              </a:spcBef>
            </a:pPr>
            <a:r>
              <a:rPr lang="en-US" sz="100" dirty="0">
                <a:solidFill>
                  <a:prstClr val="white">
                    <a:alpha val="0"/>
                  </a:prstClr>
                </a:solidFill>
              </a:rPr>
              <a:t>&lt;btfp&gt;
  &lt;!-- North America Graphics. 2.26.2019. DAL. CORE. 
       Instructions for the &lt;template&gt; tag:
       Keep "version" and "type" options unchanged.
       Set "name" option to the client name that should appear on the client color section. 
       Set "pageSize" to the paper size you are setting this slide master up on. Valid values are: "widescreen" (which equals 16:9), "4_3", "a4" and "letter". Observe capitalization! --&gt;
  &lt;template version="2.0.14" type="unbranded" name="Memorial Hermann_16.9" pageSize="widescreen"&gt;
    &lt;!-- Instructions for &lt;settings&gt; tag:
         In each sub-tag set the hex code of the RGB color you wish to use for the standard elements when they are created on this slide master.
         If the value is missing or invalid, default colors will be used. --&gt;
    &lt;settings&gt;
      &lt;runningAgendaBackColorLeft&gt;#1F497D&lt;/runningAgendaBackColorLeft&gt;
      &lt;runningAgendaBackColorRight&gt;#4F81BD&lt;/runningAgendaBackColorRight&gt;
      &lt;runningAgendaTextColorLeft&gt;#FFFFFF&lt;/runningAgendaTextColorLeft&gt;
      &lt;runningAgendaTextColorRight&gt;#FFFFFF&lt;/runningAgendaTextColorRight&gt;
      &lt;columnHeaderLineColor&gt;#000000&lt;/columnHeaderLineColor&gt;
      &lt;columnHeaderTextColor&gt;#000000&lt;/columnHeaderTextColor&gt;
      &lt;rowHeaderLineColor&gt;#000000&lt;/rowHeaderLineColor&gt;
      &lt;rowHeaderTextColor&gt;#000000&lt;/rowHeaderTextColor&gt;
      &lt;bainArrowLineColor&gt;#948A54&lt;/bainArrowLineColor&gt;
      &lt;bainArrowTextColor&gt;#948A54&lt;/bainArrowTextColor&gt;
      &lt;percentageCircleFullCircleColor&gt;#EEECE1&lt;/percentageCircleFullCircleColor&gt;
      &lt;percentageCircleTextHighlightColor&gt;#948A54&lt;/percentageCircleTextHighlightColor&gt;
      &lt;statusStickerColor&gt;#000000&lt;/statusStickerColor&gt;
      &lt;calloutBackColor&gt;#FFFFFF&lt;/calloutBackColor&gt;
      &lt;calloutTextLineColor&gt;#000000&lt;/calloutTextLineColor&gt;
      &lt;numberBubbleBackColor&gt;#FFFFFF&lt;/numberBubbleBackColor&gt;
      &lt;numberBubbleTextLineColor&gt;#948A54&lt;/numberBubbleTextLineColor&gt;
      &lt;valueChainTextLineColor&gt;#000000&lt;/valueChainTextLineColor&gt;
      &lt;agendaHighlightColor&gt;#948A54&lt;/agendaHighlightColor&gt;
      &lt;!-- The &lt;tableAccentNumber&gt; defines which table layout from the "Light Style 1" row should be applied for newly created tables. 
           Valid values are 0, 1, 2, 3, 4, 5, and 6 - representing the layouts on the Table Layout drop-down from left to right. 
           The highlight colors used in those table layouts link to the Theme color palette, they cannot be specified here. --&gt;
      &lt;tableAccentNumber&gt;1&lt;/tableAccentNumber&gt;
      &lt;!-- The &lt;statusStickerRunningAgendaFontSize&gt; tag determines what font size should be applied to newly created status stickers and running agendas. 
           Valid values are integer numbers. If the option is not present or not valid, the default is used. --&gt;
      &lt;statusStickerRunningAgendaFontSize&gt;12&lt;/statusStickerRunningAgendaFontSize&gt;
      &lt;!-- The &lt;columnSpacing&gt; tag determines the width of the spacing between columns in pt.
           Valid values are integer numbers, min. 28, max. 85 (~1-3cm). If the option is not present or not valid, the default is used. --&gt;
      &lt;columnSpacing&gt;36&lt;/columnSpacing&gt;
    &lt;/settings&gt;
    &lt;!-- Instructions for &lt;colors&gt; tag:
         Use any number of &lt;color&gt;...&lt;/color&gt; lines. Each line creates a client color on the client color palette in the order they appear here.
         The client color hex code goes between the &lt;color&gt; and &lt;/color&gt; tags.
         The &lt;color&gt; tag may have the option "contrastingTextColor". If it is set to a valid RGB hex code then that color will be used for text if the user applies the client color to fill a shape. 
         Hence, contrastingTextColor usually is white (#FFFFFF), black (#000000) or another dark color. --&gt;
    &lt;colors&gt;
      &lt;color contrastingTextColor="#000000"&gt;#EEECE1&lt;/color&gt;
      &lt;color </a:t>
            </a:r>
            <a:r>
              <a:rPr lang="en-US" sz="100" dirty="0" err="1">
                <a:solidFill>
                  <a:prstClr val="white">
                    <a:alpha val="0"/>
                  </a:prstClr>
                </a:solidFill>
              </a:rPr>
              <a:t>contrastingTextColor</a:t>
            </a:r>
            <a:r>
              <a:rPr lang="en-US" sz="100" dirty="0">
                <a:solidFill>
                  <a:prstClr val="white">
                    <a:alpha val="0"/>
                  </a:prstClr>
                </a:solidFill>
              </a:rPr>
              <a:t>="#FFFFFF"&gt;#948A54&lt;/color&gt;
      &lt;color </a:t>
            </a:r>
            <a:r>
              <a:rPr lang="en-US" sz="100" dirty="0" err="1">
                <a:solidFill>
                  <a:prstClr val="white">
                    <a:alpha val="0"/>
                  </a:prstClr>
                </a:solidFill>
              </a:rPr>
              <a:t>contrastingTextColor</a:t>
            </a:r>
            <a:r>
              <a:rPr lang="en-US" sz="100" dirty="0">
                <a:solidFill>
                  <a:prstClr val="white">
                    <a:alpha val="0"/>
                  </a:prstClr>
                </a:solidFill>
              </a:rPr>
              <a:t>="#FFFFFF"&gt;#1F497D&lt;/color&gt;
      &lt;color </a:t>
            </a:r>
            <a:r>
              <a:rPr lang="en-US" sz="100" dirty="0" err="1">
                <a:solidFill>
                  <a:prstClr val="white">
                    <a:alpha val="0"/>
                  </a:prstClr>
                </a:solidFill>
              </a:rPr>
              <a:t>contrastingTextColor</a:t>
            </a:r>
            <a:r>
              <a:rPr lang="en-US" sz="100" dirty="0">
                <a:solidFill>
                  <a:prstClr val="white">
                    <a:alpha val="0"/>
                  </a:prstClr>
                </a:solidFill>
              </a:rPr>
              <a:t>="#FFFFFF"&gt;#4F81BD&lt;/color&gt;
      &lt;color </a:t>
            </a:r>
            <a:r>
              <a:rPr lang="en-US" sz="100" dirty="0" err="1">
                <a:solidFill>
                  <a:prstClr val="white">
                    <a:alpha val="0"/>
                  </a:prstClr>
                </a:solidFill>
              </a:rPr>
              <a:t>contrastingTextColor</a:t>
            </a:r>
            <a:r>
              <a:rPr lang="en-US" sz="100" dirty="0">
                <a:solidFill>
                  <a:prstClr val="white">
                    <a:alpha val="0"/>
                  </a:prstClr>
                </a:solidFill>
              </a:rPr>
              <a:t>="#FFFFFF"&gt;#C0504D&lt;/color&gt;
      &lt;color </a:t>
            </a:r>
            <a:r>
              <a:rPr lang="en-US" sz="100" dirty="0" err="1">
                <a:solidFill>
                  <a:prstClr val="white">
                    <a:alpha val="0"/>
                  </a:prstClr>
                </a:solidFill>
              </a:rPr>
              <a:t>contrastingTextColor</a:t>
            </a:r>
            <a:r>
              <a:rPr lang="en-US" sz="100" dirty="0">
                <a:solidFill>
                  <a:prstClr val="white">
                    <a:alpha val="0"/>
                  </a:prstClr>
                </a:solidFill>
              </a:rPr>
              <a:t>="#000000"&gt;#9BBB59&lt;/color&gt;
      &lt;color </a:t>
            </a:r>
            <a:r>
              <a:rPr lang="en-US" sz="100" dirty="0" err="1">
                <a:solidFill>
                  <a:prstClr val="white">
                    <a:alpha val="0"/>
                  </a:prstClr>
                </a:solidFill>
              </a:rPr>
              <a:t>contrastingTextColor</a:t>
            </a:r>
            <a:r>
              <a:rPr lang="en-US" sz="100" dirty="0">
                <a:solidFill>
                  <a:prstClr val="white">
                    <a:alpha val="0"/>
                  </a:prstClr>
                </a:solidFill>
              </a:rPr>
              <a:t>="#FFFFFF"&gt;#8064A2&lt;/color&gt;
      &lt;color </a:t>
            </a:r>
            <a:r>
              <a:rPr lang="en-US" sz="100" dirty="0" err="1">
                <a:solidFill>
                  <a:prstClr val="white">
                    <a:alpha val="0"/>
                  </a:prstClr>
                </a:solidFill>
              </a:rPr>
              <a:t>contrastingTextColor</a:t>
            </a:r>
            <a:r>
              <a:rPr lang="en-US" sz="100" dirty="0">
                <a:solidFill>
                  <a:prstClr val="white">
                    <a:alpha val="0"/>
                  </a:prstClr>
                </a:solidFill>
              </a:rPr>
              <a:t>="#FFFFFF"&gt;#4BACC6&lt;/color&gt;
      &lt;color </a:t>
            </a:r>
            <a:r>
              <a:rPr lang="en-US" sz="100" dirty="0" err="1">
                <a:solidFill>
                  <a:prstClr val="white">
                    <a:alpha val="0"/>
                  </a:prstClr>
                </a:solidFill>
              </a:rPr>
              <a:t>contrastingTextColor</a:t>
            </a:r>
            <a:r>
              <a:rPr lang="en-US" sz="100" dirty="0">
                <a:solidFill>
                  <a:prstClr val="white">
                    <a:alpha val="0"/>
                  </a:prstClr>
                </a:solidFill>
              </a:rPr>
              <a:t>="#000000"&gt;#F79646&lt;/color&gt;
    &lt;/colors&gt;
  &lt;/template&gt;
&lt;/</a:t>
            </a:r>
            <a:r>
              <a:rPr lang="en-US" sz="100" dirty="0" err="1">
                <a:solidFill>
                  <a:prstClr val="white">
                    <a:alpha val="0"/>
                  </a:prstClr>
                </a:solidFill>
              </a:rPr>
              <a:t>btfp</a:t>
            </a:r>
            <a:r>
              <a:rPr lang="en-US" sz="100" dirty="0">
                <a:solidFill>
                  <a:prstClr val="white">
                    <a:alpha val="0"/>
                  </a:prstClr>
                </a:solidFill>
              </a:rPr>
              <a:t>&gt;</a:t>
            </a:r>
          </a:p>
        </p:txBody>
      </p:sp>
      <p:sp>
        <p:nvSpPr>
          <p:cNvPr id="19" name="SlideNumber"/>
          <p:cNvSpPr/>
          <p:nvPr userDrawn="1">
            <p:custDataLst>
              <p:tags r:id="rId11"/>
            </p:custDataLst>
          </p:nvPr>
        </p:nvSpPr>
        <p:spPr bwMode="gray">
          <a:xfrm>
            <a:off x="4674870" y="6355080"/>
            <a:ext cx="2842260" cy="365760"/>
          </a:xfrm>
          <a:prstGeom prst="roundRect">
            <a:avLst>
              <a:gd name="adj" fmla="val 0"/>
            </a:avLst>
          </a:prstGeom>
          <a:noFill/>
          <a:ln w="19050">
            <a:noFill/>
          </a:ln>
          <a:extLst>
            <a:ext uri="{909E8E84-426E-40DD-AFC4-6F175D3DCCD1}">
              <a14:hiddenFill xmlns:a14="http://schemas.microsoft.com/office/drawing/2010/main">
                <a:solidFill>
                  <a:schemeClr val="bg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none" lIns="106680" tIns="53340" rIns="106680" bIns="53340" rtlCol="0" anchor="ctr" anchorCtr="0">
            <a:noAutofit/>
          </a:bodyPr>
          <a:lstStyle/>
          <a:p>
            <a:pPr algn="ctr" defTabSz="711143">
              <a:spcBef>
                <a:spcPct val="0"/>
              </a:spcBef>
            </a:pPr>
            <a:fld id="{BB69BBE8-4DB2-4642-B003-B220ACD5A2FD}" type="slidenum">
              <a:rPr lang="en-US" sz="1000">
                <a:solidFill>
                  <a:srgbClr val="FFFFFF">
                    <a:lumMod val="75000"/>
                  </a:srgbClr>
                </a:solidFill>
                <a:latin typeface="Times New Roman" panose="02020603050405020304" pitchFamily="18" charset="0"/>
                <a:cs typeface="Times New Roman" panose="02020603050405020304" pitchFamily="18" charset="0"/>
              </a:rPr>
              <a:pPr algn="ctr" defTabSz="711143">
                <a:spcBef>
                  <a:spcPct val="0"/>
                </a:spcBef>
              </a:pPr>
              <a:t>‹#›</a:t>
            </a:fld>
            <a:endParaRPr lang="fr-FR" sz="1000" dirty="0">
              <a:solidFill>
                <a:srgbClr val="FFFFFF">
                  <a:lumMod val="75000"/>
                </a:srgbClr>
              </a:solidFill>
              <a:latin typeface="Times New Roman" panose="02020603050405020304" pitchFamily="18" charset="0"/>
              <a:cs typeface="Times New Roman" panose="02020603050405020304" pitchFamily="18" charset="0"/>
            </a:endParaRPr>
          </a:p>
        </p:txBody>
      </p:sp>
      <p:sp>
        <p:nvSpPr>
          <p:cNvPr id="3" name="Text Placeholder"/>
          <p:cNvSpPr>
            <a:spLocks noGrp="1"/>
          </p:cNvSpPr>
          <p:nvPr>
            <p:ph type="body" idx="1"/>
            <p:custDataLst>
              <p:tags r:id="rId12"/>
            </p:custDataLst>
          </p:nvPr>
        </p:nvSpPr>
        <p:spPr>
          <a:xfrm>
            <a:off x="609600" y="1600200"/>
            <a:ext cx="10972800" cy="452628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Slide Title"/>
          <p:cNvSpPr>
            <a:spLocks noGrp="1"/>
          </p:cNvSpPr>
          <p:nvPr>
            <p:ph type="title"/>
            <p:custDataLst>
              <p:tags r:id="rId13"/>
            </p:custDataLst>
          </p:nvPr>
        </p:nvSpPr>
        <p:spPr>
          <a:xfrm>
            <a:off x="609600" y="64851"/>
            <a:ext cx="8229600" cy="1051560"/>
          </a:xfrm>
          <a:prstGeom prst="rect">
            <a:avLst/>
          </a:prstGeom>
        </p:spPr>
        <p:txBody>
          <a:bodyPr vert="horz" lIns="91440" tIns="45720" rIns="91440" bIns="45720" rtlCol="0" anchor="ctr" anchorCtr="0">
            <a:noAutofit/>
          </a:bodyPr>
          <a:lstStyle/>
          <a:p>
            <a:r>
              <a:rPr lang="en-US" dirty="0"/>
              <a:t>Click to edit Master title style</a:t>
            </a:r>
          </a:p>
        </p:txBody>
      </p:sp>
      <p:sp>
        <p:nvSpPr>
          <p:cNvPr id="4" name="btfpLayoutConfig" hidden="1"/>
          <p:cNvSpPr txBox="1"/>
          <p:nvPr userDrawn="1">
            <p:custDataLst>
              <p:tags r:id="rId14"/>
            </p:custDataLst>
          </p:nvPr>
        </p:nvSpPr>
        <p:spPr>
          <a:xfrm>
            <a:off x="12701" y="12700"/>
            <a:ext cx="611312" cy="88092"/>
          </a:xfrm>
          <a:prstGeom prst="rect">
            <a:avLst/>
          </a:prstGeom>
          <a:noFill/>
        </p:spPr>
        <p:txBody>
          <a:bodyPr vert="horz" wrap="none" lIns="36000" tIns="36000" rIns="36000" bIns="36000" rtlCol="0">
            <a:spAutoFit/>
          </a:bodyPr>
          <a:lstStyle/>
          <a:p>
            <a:pPr marL="177786" indent="-177786" defTabSz="711143">
              <a:spcBef>
                <a:spcPts val="1200"/>
              </a:spcBef>
              <a:buFontTx/>
              <a:buChar char="•"/>
            </a:pPr>
            <a:r>
              <a:rPr lang="en-US" sz="100">
                <a:solidFill>
                  <a:srgbClr val="FFFFFF">
                    <a:alpha val="0"/>
                  </a:srgbClr>
                </a:solidFill>
              </a:rPr>
              <a:t>overall_0_131468204519021135 columns_1_131468204519021135 </a:t>
            </a:r>
          </a:p>
        </p:txBody>
      </p:sp>
      <p:sp>
        <p:nvSpPr>
          <p:cNvPr id="6" name="Rectangle 5">
            <a:extLst>
              <a:ext uri="{FF2B5EF4-FFF2-40B4-BE49-F238E27FC236}">
                <a16:creationId xmlns:a16="http://schemas.microsoft.com/office/drawing/2014/main" id="{F9150436-7A0B-2849-9C4C-747BFF0BBB65}"/>
              </a:ext>
            </a:extLst>
          </p:cNvPr>
          <p:cNvSpPr/>
          <p:nvPr userDrawn="1"/>
        </p:nvSpPr>
        <p:spPr bwMode="gray">
          <a:xfrm>
            <a:off x="0" y="1171074"/>
            <a:ext cx="12208042" cy="94228"/>
          </a:xfrm>
          <a:prstGeom prst="rect">
            <a:avLst/>
          </a:prstGeom>
          <a:gradFill>
            <a:gsLst>
              <a:gs pos="0">
                <a:schemeClr val="accent1"/>
              </a:gs>
              <a:gs pos="100000">
                <a:schemeClr val="bg1"/>
              </a:gs>
            </a:gsLst>
            <a:lin ang="0" scaled="1"/>
          </a:gra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en-US" sz="1600" dirty="0">
              <a:solidFill>
                <a:srgbClr val="000000"/>
              </a:solidFill>
            </a:endParaRPr>
          </a:p>
        </p:txBody>
      </p:sp>
    </p:spTree>
    <p:extLst>
      <p:ext uri="{BB962C8B-B14F-4D97-AF65-F5344CB8AC3E}">
        <p14:creationId xmlns:p14="http://schemas.microsoft.com/office/powerpoint/2010/main" val="3760808737"/>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Lst>
  <p:transition/>
  <p:timing>
    <p:tnLst>
      <p:par>
        <p:cTn id="1" dur="indefinite" restart="never" nodeType="tmRoot"/>
      </p:par>
    </p:tnLst>
  </p:timing>
  <p:txStyles>
    <p:titleStyle>
      <a:lvl1pPr algn="l" defTabSz="711143" rtl="0" eaLnBrk="1" latinLnBrk="0" hangingPunct="1">
        <a:lnSpc>
          <a:spcPct val="100000"/>
        </a:lnSpc>
        <a:spcBef>
          <a:spcPct val="0"/>
        </a:spcBef>
        <a:buNone/>
        <a:defRPr sz="2800" b="0" i="0" kern="1200">
          <a:solidFill>
            <a:schemeClr val="tx2"/>
          </a:solidFill>
          <a:latin typeface="+mj-lt"/>
          <a:ea typeface="+mj-ea"/>
          <a:cs typeface="+mj-cs"/>
        </a:defRPr>
      </a:lvl1pPr>
    </p:titleStyle>
    <p:bodyStyle>
      <a:lvl1pPr marL="180961" indent="-180961" algn="l" defTabSz="914282" rtl="0" eaLnBrk="1" latinLnBrk="0" hangingPunct="1">
        <a:lnSpc>
          <a:spcPct val="100000"/>
        </a:lnSpc>
        <a:spcBef>
          <a:spcPts val="920"/>
        </a:spcBef>
        <a:buFont typeface="Arial" panose="020B0604020202020204" pitchFamily="34" charset="0"/>
        <a:buChar char="•"/>
        <a:defRPr sz="1600" kern="1200">
          <a:solidFill>
            <a:schemeClr val="tx2"/>
          </a:solidFill>
          <a:latin typeface="Times New Roman" panose="02020603050405020304" pitchFamily="18" charset="0"/>
          <a:ea typeface="+mn-ea"/>
          <a:cs typeface="Times New Roman" panose="02020603050405020304" pitchFamily="18" charset="0"/>
        </a:defRPr>
      </a:lvl1pPr>
      <a:lvl2pPr marL="361921" indent="-180961" algn="l" defTabSz="914282" rtl="0" eaLnBrk="1" latinLnBrk="0" hangingPunct="1">
        <a:lnSpc>
          <a:spcPct val="100000"/>
        </a:lnSpc>
        <a:spcBef>
          <a:spcPts val="920"/>
        </a:spcBef>
        <a:buFont typeface="Arial" panose="020B0604020202020204" pitchFamily="34" charset="0"/>
        <a:buChar char="–"/>
        <a:defRPr sz="1400" kern="1200">
          <a:solidFill>
            <a:schemeClr val="tx2"/>
          </a:solidFill>
          <a:latin typeface="Times New Roman" panose="02020603050405020304" pitchFamily="18" charset="0"/>
          <a:ea typeface="+mn-ea"/>
          <a:cs typeface="Times New Roman" panose="02020603050405020304" pitchFamily="18" charset="0"/>
        </a:defRPr>
      </a:lvl2pPr>
      <a:lvl3pPr marL="534945" indent="-173024" algn="l" defTabSz="914282" rtl="0" eaLnBrk="1" latinLnBrk="0" hangingPunct="1">
        <a:lnSpc>
          <a:spcPct val="100000"/>
        </a:lnSpc>
        <a:spcBef>
          <a:spcPts val="920"/>
        </a:spcBef>
        <a:buFont typeface="Arial" panose="020B0604020202020204" pitchFamily="34" charset="0"/>
        <a:buChar char="&gt;"/>
        <a:defRPr sz="1400" kern="1200">
          <a:solidFill>
            <a:schemeClr val="tx2"/>
          </a:solidFill>
          <a:latin typeface="Times New Roman" panose="02020603050405020304" pitchFamily="18" charset="0"/>
          <a:ea typeface="+mn-ea"/>
          <a:cs typeface="Times New Roman" panose="02020603050405020304" pitchFamily="18" charset="0"/>
        </a:defRPr>
      </a:lvl3pPr>
      <a:lvl4pPr marL="715906" indent="-180961" algn="l" defTabSz="914282" rtl="0" eaLnBrk="1" latinLnBrk="0" hangingPunct="1">
        <a:lnSpc>
          <a:spcPct val="100000"/>
        </a:lnSpc>
        <a:spcBef>
          <a:spcPts val="920"/>
        </a:spcBef>
        <a:buFont typeface="Arial" panose="020B0604020202020204" pitchFamily="34" charset="0"/>
        <a:buChar char="–"/>
        <a:defRPr sz="1400" kern="1200">
          <a:solidFill>
            <a:schemeClr val="tx2"/>
          </a:solidFill>
          <a:latin typeface="Times New Roman" panose="02020603050405020304" pitchFamily="18" charset="0"/>
          <a:ea typeface="+mn-ea"/>
          <a:cs typeface="Times New Roman" panose="02020603050405020304" pitchFamily="18" charset="0"/>
        </a:defRPr>
      </a:lvl4pPr>
      <a:lvl5pPr marL="898453" indent="-182549" algn="l" defTabSz="914282" rtl="0" eaLnBrk="1" latinLnBrk="0" hangingPunct="1">
        <a:lnSpc>
          <a:spcPct val="100000"/>
        </a:lnSpc>
        <a:spcBef>
          <a:spcPts val="920"/>
        </a:spcBef>
        <a:buFont typeface="Arial" panose="020B0604020202020204" pitchFamily="34" charset="0"/>
        <a:buChar char="&gt;"/>
        <a:defRPr sz="1400" kern="1200">
          <a:solidFill>
            <a:schemeClr val="tx2"/>
          </a:solidFill>
          <a:latin typeface="Times New Roman" panose="02020603050405020304" pitchFamily="18" charset="0"/>
          <a:ea typeface="+mn-ea"/>
          <a:cs typeface="Times New Roman" panose="02020603050405020304" pitchFamily="18" charset="0"/>
        </a:defRPr>
      </a:lvl5pPr>
      <a:lvl6pPr marL="2514274" indent="-228571" algn="l" defTabSz="91428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414" indent="-228571" algn="l" defTabSz="91428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555" indent="-228571" algn="l" defTabSz="91428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695" indent="-228571" algn="l" defTabSz="91428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177786" indent="-177786" algn="l" defTabSz="711143" rtl="0" eaLnBrk="1" latinLnBrk="0" hangingPunct="1">
        <a:spcBef>
          <a:spcPts val="1200"/>
        </a:spcBef>
        <a:buChar char="•"/>
        <a:defRPr sz="1600" kern="1200">
          <a:solidFill>
            <a:schemeClr val="tx1"/>
          </a:solidFill>
          <a:latin typeface="+mn-lt"/>
          <a:ea typeface="+mn-ea"/>
          <a:cs typeface="+mn-cs"/>
        </a:defRPr>
      </a:lvl1pPr>
      <a:lvl2pPr marL="355572" indent="-177786" algn="l" defTabSz="711143" rtl="0" eaLnBrk="1" latinLnBrk="0" hangingPunct="1">
        <a:spcBef>
          <a:spcPts val="600"/>
        </a:spcBef>
        <a:buChar char="–"/>
        <a:defRPr sz="1400" kern="1200">
          <a:solidFill>
            <a:schemeClr val="tx1"/>
          </a:solidFill>
          <a:latin typeface="+mn-lt"/>
          <a:ea typeface="+mn-ea"/>
          <a:cs typeface="+mn-cs"/>
        </a:defRPr>
      </a:lvl2pPr>
      <a:lvl3pPr marL="533358" indent="-177786" algn="l" defTabSz="711143" rtl="0" eaLnBrk="1" latinLnBrk="0" hangingPunct="1">
        <a:spcBef>
          <a:spcPts val="600"/>
        </a:spcBef>
        <a:buChar char="&gt;"/>
        <a:defRPr sz="1400" kern="1200">
          <a:solidFill>
            <a:schemeClr val="tx1"/>
          </a:solidFill>
          <a:latin typeface="+mn-lt"/>
          <a:ea typeface="+mn-ea"/>
          <a:cs typeface="+mn-cs"/>
        </a:defRPr>
      </a:lvl3pPr>
      <a:lvl4pPr marL="711143" indent="-177786" algn="l" defTabSz="711143" rtl="0" eaLnBrk="1" latinLnBrk="0" hangingPunct="1">
        <a:spcBef>
          <a:spcPts val="600"/>
        </a:spcBef>
        <a:buChar char="–"/>
        <a:defRPr sz="1400" kern="1200">
          <a:solidFill>
            <a:schemeClr val="tx1"/>
          </a:solidFill>
          <a:latin typeface="+mn-lt"/>
          <a:ea typeface="+mn-ea"/>
          <a:cs typeface="+mn-cs"/>
        </a:defRPr>
      </a:lvl4pPr>
      <a:lvl5pPr marL="888929" indent="-177786" algn="l" defTabSz="711143" rtl="0" eaLnBrk="1" latinLnBrk="0" hangingPunct="1">
        <a:spcBef>
          <a:spcPts val="600"/>
        </a:spcBef>
        <a:buChar char="&gt;"/>
        <a:defRPr sz="1400" kern="1200">
          <a:solidFill>
            <a:schemeClr val="tx1"/>
          </a:solidFill>
          <a:latin typeface="+mn-lt"/>
          <a:ea typeface="+mn-ea"/>
          <a:cs typeface="+mn-cs"/>
        </a:defRPr>
      </a:lvl5pPr>
      <a:lvl6pPr marL="1066714" algn="l" defTabSz="711143" rtl="0" eaLnBrk="1" latinLnBrk="0" hangingPunct="1">
        <a:defRPr sz="1400" kern="1200">
          <a:solidFill>
            <a:schemeClr val="tx1"/>
          </a:solidFill>
          <a:latin typeface="+mn-lt"/>
          <a:ea typeface="+mn-ea"/>
          <a:cs typeface="+mn-cs"/>
        </a:defRPr>
      </a:lvl6pPr>
      <a:lvl7pPr marL="1244500" algn="l" defTabSz="711143" rtl="0" eaLnBrk="1" latinLnBrk="0" hangingPunct="1">
        <a:defRPr sz="1400" kern="1200">
          <a:solidFill>
            <a:schemeClr val="tx1"/>
          </a:solidFill>
          <a:latin typeface="+mn-lt"/>
          <a:ea typeface="+mn-ea"/>
          <a:cs typeface="+mn-cs"/>
        </a:defRPr>
      </a:lvl7pPr>
      <a:lvl8pPr marL="1422286" algn="l" defTabSz="711143" rtl="0" eaLnBrk="1" latinLnBrk="0" hangingPunct="1">
        <a:defRPr sz="1400" kern="1200">
          <a:solidFill>
            <a:schemeClr val="tx1"/>
          </a:solidFill>
          <a:latin typeface="+mn-lt"/>
          <a:ea typeface="+mn-ea"/>
          <a:cs typeface="+mn-cs"/>
        </a:defRPr>
      </a:lvl8pPr>
      <a:lvl9pPr marL="1600072" algn="l" defTabSz="711143" rtl="0" eaLnBrk="1" latinLnBrk="0" hangingPunct="1">
        <a:defRPr sz="1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900">
          <p15:clr>
            <a:srgbClr val="D1D1D1"/>
          </p15:clr>
        </p15:guide>
        <p15:guide id="2" pos="168">
          <p15:clr>
            <a:srgbClr val="D1D1D1"/>
          </p15:clr>
        </p15:guide>
        <p15:guide id="3" orient="horz" pos="1160">
          <p15:clr>
            <a:srgbClr val="D1D1D1"/>
          </p15:clr>
        </p15:guide>
        <p15:guide id="4" orient="horz" pos="4060">
          <p15:clr>
            <a:srgbClr val="D1D1D1"/>
          </p15:clr>
        </p15:guide>
        <p15:guide id="5" pos="7512">
          <p15:clr>
            <a:srgbClr val="D1D1D1"/>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9F9FC"/>
        </a:solidFill>
        <a:effectLst/>
      </p:bgPr>
    </p:bg>
    <p:spTree>
      <p:nvGrpSpPr>
        <p:cNvPr id="1" name=""/>
        <p:cNvGrpSpPr/>
        <p:nvPr/>
      </p:nvGrpSpPr>
      <p:grpSpPr>
        <a:xfrm>
          <a:off x="0" y="0"/>
          <a:ext cx="0" cy="0"/>
          <a:chOff x="0" y="0"/>
          <a:chExt cx="0" cy="0"/>
        </a:xfrm>
      </p:grpSpPr>
      <p:sp>
        <p:nvSpPr>
          <p:cNvPr id="19" name="SlideNumber"/>
          <p:cNvSpPr/>
          <p:nvPr userDrawn="1">
            <p:custDataLst>
              <p:tags r:id="rId9"/>
            </p:custDataLst>
          </p:nvPr>
        </p:nvSpPr>
        <p:spPr bwMode="gray">
          <a:xfrm>
            <a:off x="4674870" y="6355080"/>
            <a:ext cx="2842260" cy="365760"/>
          </a:xfrm>
          <a:prstGeom prst="roundRect">
            <a:avLst>
              <a:gd name="adj" fmla="val 0"/>
            </a:avLst>
          </a:prstGeom>
          <a:noFill/>
          <a:ln w="19050">
            <a:noFill/>
          </a:ln>
          <a:extLst>
            <a:ext uri="{909E8E84-426E-40DD-AFC4-6F175D3DCCD1}">
              <a14:hiddenFill xmlns:a14="http://schemas.microsoft.com/office/drawing/2010/main">
                <a:solidFill>
                  <a:schemeClr val="bg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none" lIns="106680" tIns="53340" rIns="106680" bIns="53340" rtlCol="0" anchor="ctr" anchorCtr="0">
            <a:noAutofit/>
          </a:bodyPr>
          <a:lstStyle/>
          <a:p>
            <a:pPr algn="ctr" defTabSz="711143">
              <a:spcBef>
                <a:spcPct val="0"/>
              </a:spcBef>
            </a:pPr>
            <a:fld id="{BB69BBE8-4DB2-4642-B003-B220ACD5A2FD}" type="slidenum">
              <a:rPr lang="en-US" sz="1000">
                <a:solidFill>
                  <a:srgbClr val="FFFFFF">
                    <a:lumMod val="75000"/>
                  </a:srgbClr>
                </a:solidFill>
                <a:latin typeface="Times New Roman" panose="02020603050405020304" pitchFamily="18" charset="0"/>
                <a:cs typeface="Times New Roman" panose="02020603050405020304" pitchFamily="18" charset="0"/>
              </a:rPr>
              <a:pPr algn="ctr" defTabSz="711143">
                <a:spcBef>
                  <a:spcPct val="0"/>
                </a:spcBef>
              </a:pPr>
              <a:t>‹#›</a:t>
            </a:fld>
            <a:endParaRPr lang="fr-FR" sz="1000">
              <a:solidFill>
                <a:srgbClr val="FFFFFF">
                  <a:lumMod val="75000"/>
                </a:srgbClr>
              </a:solidFill>
              <a:latin typeface="Times New Roman" panose="02020603050405020304" pitchFamily="18" charset="0"/>
              <a:cs typeface="Times New Roman" panose="02020603050405020304" pitchFamily="18" charset="0"/>
            </a:endParaRPr>
          </a:p>
        </p:txBody>
      </p:sp>
      <p:sp>
        <p:nvSpPr>
          <p:cNvPr id="3" name="Text Placeholder"/>
          <p:cNvSpPr>
            <a:spLocks noGrp="1"/>
          </p:cNvSpPr>
          <p:nvPr>
            <p:ph type="body" idx="1"/>
            <p:custDataLst>
              <p:tags r:id="rId10"/>
            </p:custDataLst>
          </p:nvPr>
        </p:nvSpPr>
        <p:spPr>
          <a:xfrm>
            <a:off x="609600" y="1600200"/>
            <a:ext cx="10972800" cy="452628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Slide Title"/>
          <p:cNvSpPr>
            <a:spLocks noGrp="1"/>
          </p:cNvSpPr>
          <p:nvPr>
            <p:ph type="title"/>
            <p:custDataLst>
              <p:tags r:id="rId11"/>
            </p:custDataLst>
          </p:nvPr>
        </p:nvSpPr>
        <p:spPr>
          <a:xfrm>
            <a:off x="609600" y="64851"/>
            <a:ext cx="8229600" cy="1051560"/>
          </a:xfrm>
          <a:prstGeom prst="rect">
            <a:avLst/>
          </a:prstGeom>
        </p:spPr>
        <p:txBody>
          <a:bodyPr vert="horz" lIns="91440" tIns="45720" rIns="91440" bIns="45720" rtlCol="0" anchor="ctr" anchorCtr="0">
            <a:noAutofit/>
          </a:bodyPr>
          <a:lstStyle/>
          <a:p>
            <a:r>
              <a:rPr lang="en-US" dirty="0"/>
              <a:t>Click to edit Master title style</a:t>
            </a:r>
          </a:p>
        </p:txBody>
      </p:sp>
      <p:sp>
        <p:nvSpPr>
          <p:cNvPr id="4" name="btfpLayoutConfig" hidden="1"/>
          <p:cNvSpPr txBox="1"/>
          <p:nvPr userDrawn="1">
            <p:custDataLst>
              <p:tags r:id="rId12"/>
            </p:custDataLst>
          </p:nvPr>
        </p:nvSpPr>
        <p:spPr>
          <a:xfrm>
            <a:off x="12701" y="12700"/>
            <a:ext cx="611312" cy="88092"/>
          </a:xfrm>
          <a:prstGeom prst="rect">
            <a:avLst/>
          </a:prstGeom>
          <a:noFill/>
        </p:spPr>
        <p:txBody>
          <a:bodyPr vert="horz" wrap="none" lIns="36000" tIns="36000" rIns="36000" bIns="36000" rtlCol="0">
            <a:spAutoFit/>
          </a:bodyPr>
          <a:lstStyle/>
          <a:p>
            <a:pPr marL="177786" indent="-177786" defTabSz="711143">
              <a:spcBef>
                <a:spcPts val="1200"/>
              </a:spcBef>
              <a:buFontTx/>
              <a:buChar char="•"/>
            </a:pPr>
            <a:r>
              <a:rPr lang="en-US" sz="100">
                <a:solidFill>
                  <a:srgbClr val="FFFFFF">
                    <a:alpha val="0"/>
                  </a:srgbClr>
                </a:solidFill>
              </a:rPr>
              <a:t>overall_0_131468204519021135 columns_1_131468204519021135 </a:t>
            </a:r>
          </a:p>
        </p:txBody>
      </p:sp>
      <p:sp>
        <p:nvSpPr>
          <p:cNvPr id="6" name="Rectangle 5">
            <a:extLst>
              <a:ext uri="{FF2B5EF4-FFF2-40B4-BE49-F238E27FC236}">
                <a16:creationId xmlns:a16="http://schemas.microsoft.com/office/drawing/2014/main" id="{F9150436-7A0B-2849-9C4C-747BFF0BBB65}"/>
              </a:ext>
            </a:extLst>
          </p:cNvPr>
          <p:cNvSpPr/>
          <p:nvPr userDrawn="1"/>
        </p:nvSpPr>
        <p:spPr bwMode="gray">
          <a:xfrm>
            <a:off x="0" y="1171074"/>
            <a:ext cx="12208042" cy="94228"/>
          </a:xfrm>
          <a:prstGeom prst="rect">
            <a:avLst/>
          </a:prstGeom>
          <a:gradFill>
            <a:gsLst>
              <a:gs pos="0">
                <a:schemeClr val="accent1"/>
              </a:gs>
              <a:gs pos="100000">
                <a:schemeClr val="bg1"/>
              </a:gs>
            </a:gsLst>
            <a:lin ang="0" scaled="1"/>
          </a:gra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en-US" sz="1600">
              <a:solidFill>
                <a:srgbClr val="000000"/>
              </a:solidFill>
            </a:endParaRPr>
          </a:p>
        </p:txBody>
      </p:sp>
      <p:sp>
        <p:nvSpPr>
          <p:cNvPr id="9" name="TextBox 8">
            <a:extLst>
              <a:ext uri="{FF2B5EF4-FFF2-40B4-BE49-F238E27FC236}">
                <a16:creationId xmlns:a16="http://schemas.microsoft.com/office/drawing/2014/main" id="{CD4AB496-CBF1-034E-9A7B-031B005930EE}"/>
              </a:ext>
            </a:extLst>
          </p:cNvPr>
          <p:cNvSpPr txBox="1"/>
          <p:nvPr userDrawn="1"/>
        </p:nvSpPr>
        <p:spPr bwMode="gray">
          <a:xfrm>
            <a:off x="609600" y="6374562"/>
            <a:ext cx="3400537" cy="318924"/>
          </a:xfrm>
          <a:prstGeom prst="rect">
            <a:avLst/>
          </a:prstGeom>
          <a:noFill/>
        </p:spPr>
        <p:txBody>
          <a:bodyPr wrap="none" lIns="36000" tIns="36000" rIns="36000" bIns="36000" rtlCol="0">
            <a:spAutoFit/>
          </a:bodyPr>
          <a:lstStyle/>
          <a:p>
            <a:r>
              <a:rPr lang="en-US" sz="1600" b="1" i="1">
                <a:solidFill>
                  <a:srgbClr val="6C7379"/>
                </a:solidFill>
                <a:latin typeface="Times New Roman" panose="02020603050405020304" pitchFamily="18" charset="0"/>
                <a:cs typeface="Times New Roman" panose="02020603050405020304" pitchFamily="18" charset="0"/>
              </a:rPr>
              <a:t>Advancing Health. </a:t>
            </a:r>
            <a:r>
              <a:rPr lang="en-US" sz="1600" i="1">
                <a:solidFill>
                  <a:srgbClr val="6C7379"/>
                </a:solidFill>
                <a:latin typeface="Times New Roman" panose="02020603050405020304" pitchFamily="18" charset="0"/>
                <a:cs typeface="Times New Roman" panose="02020603050405020304" pitchFamily="18" charset="0"/>
              </a:rPr>
              <a:t>Personalizing Care.</a:t>
            </a:r>
          </a:p>
        </p:txBody>
      </p:sp>
    </p:spTree>
    <p:extLst>
      <p:ext uri="{BB962C8B-B14F-4D97-AF65-F5344CB8AC3E}">
        <p14:creationId xmlns:p14="http://schemas.microsoft.com/office/powerpoint/2010/main" val="3933078231"/>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 id="2147483686" r:id="rId7"/>
  </p:sldLayoutIdLst>
  <p:transition/>
  <p:timing>
    <p:tnLst>
      <p:par>
        <p:cTn id="1" dur="indefinite" restart="never" nodeType="tmRoot"/>
      </p:par>
    </p:tnLst>
  </p:timing>
  <p:txStyles>
    <p:titleStyle>
      <a:lvl1pPr algn="l" defTabSz="711143" rtl="0" eaLnBrk="1" latinLnBrk="0" hangingPunct="1">
        <a:lnSpc>
          <a:spcPct val="100000"/>
        </a:lnSpc>
        <a:spcBef>
          <a:spcPct val="0"/>
        </a:spcBef>
        <a:buNone/>
        <a:defRPr sz="2800" b="0" i="0" kern="1200">
          <a:solidFill>
            <a:schemeClr val="tx2"/>
          </a:solidFill>
          <a:latin typeface="+mj-lt"/>
          <a:ea typeface="+mj-ea"/>
          <a:cs typeface="+mj-cs"/>
        </a:defRPr>
      </a:lvl1pPr>
    </p:titleStyle>
    <p:bodyStyle>
      <a:lvl1pPr marL="180961" indent="-180961" algn="l" defTabSz="914282" rtl="0" eaLnBrk="1" latinLnBrk="0" hangingPunct="1">
        <a:lnSpc>
          <a:spcPct val="100000"/>
        </a:lnSpc>
        <a:spcBef>
          <a:spcPts val="920"/>
        </a:spcBef>
        <a:buFont typeface="Arial" panose="020B0604020202020204" pitchFamily="34" charset="0"/>
        <a:buChar char="•"/>
        <a:defRPr sz="1600" kern="1200">
          <a:solidFill>
            <a:schemeClr val="tx2"/>
          </a:solidFill>
          <a:latin typeface="Times New Roman" panose="02020603050405020304" pitchFamily="18" charset="0"/>
          <a:ea typeface="+mn-ea"/>
          <a:cs typeface="Times New Roman" panose="02020603050405020304" pitchFamily="18" charset="0"/>
        </a:defRPr>
      </a:lvl1pPr>
      <a:lvl2pPr marL="361921" indent="-180961" algn="l" defTabSz="914282" rtl="0" eaLnBrk="1" latinLnBrk="0" hangingPunct="1">
        <a:lnSpc>
          <a:spcPct val="100000"/>
        </a:lnSpc>
        <a:spcBef>
          <a:spcPts val="920"/>
        </a:spcBef>
        <a:buFont typeface="Arial" panose="020B0604020202020204" pitchFamily="34" charset="0"/>
        <a:buChar char="–"/>
        <a:defRPr sz="1400" kern="1200">
          <a:solidFill>
            <a:schemeClr val="tx2"/>
          </a:solidFill>
          <a:latin typeface="Times New Roman" panose="02020603050405020304" pitchFamily="18" charset="0"/>
          <a:ea typeface="+mn-ea"/>
          <a:cs typeface="Times New Roman" panose="02020603050405020304" pitchFamily="18" charset="0"/>
        </a:defRPr>
      </a:lvl2pPr>
      <a:lvl3pPr marL="534945" indent="-173024" algn="l" defTabSz="914282" rtl="0" eaLnBrk="1" latinLnBrk="0" hangingPunct="1">
        <a:lnSpc>
          <a:spcPct val="100000"/>
        </a:lnSpc>
        <a:spcBef>
          <a:spcPts val="920"/>
        </a:spcBef>
        <a:buFont typeface="Arial" panose="020B0604020202020204" pitchFamily="34" charset="0"/>
        <a:buChar char="&gt;"/>
        <a:defRPr sz="1400" kern="1200">
          <a:solidFill>
            <a:schemeClr val="tx2"/>
          </a:solidFill>
          <a:latin typeface="Times New Roman" panose="02020603050405020304" pitchFamily="18" charset="0"/>
          <a:ea typeface="+mn-ea"/>
          <a:cs typeface="Times New Roman" panose="02020603050405020304" pitchFamily="18" charset="0"/>
        </a:defRPr>
      </a:lvl3pPr>
      <a:lvl4pPr marL="715906" indent="-180961" algn="l" defTabSz="914282" rtl="0" eaLnBrk="1" latinLnBrk="0" hangingPunct="1">
        <a:lnSpc>
          <a:spcPct val="100000"/>
        </a:lnSpc>
        <a:spcBef>
          <a:spcPts val="920"/>
        </a:spcBef>
        <a:buFont typeface="Arial" panose="020B0604020202020204" pitchFamily="34" charset="0"/>
        <a:buChar char="–"/>
        <a:defRPr sz="1400" kern="1200">
          <a:solidFill>
            <a:schemeClr val="tx2"/>
          </a:solidFill>
          <a:latin typeface="Times New Roman" panose="02020603050405020304" pitchFamily="18" charset="0"/>
          <a:ea typeface="+mn-ea"/>
          <a:cs typeface="Times New Roman" panose="02020603050405020304" pitchFamily="18" charset="0"/>
        </a:defRPr>
      </a:lvl4pPr>
      <a:lvl5pPr marL="898453" indent="-182549" algn="l" defTabSz="914282" rtl="0" eaLnBrk="1" latinLnBrk="0" hangingPunct="1">
        <a:lnSpc>
          <a:spcPct val="100000"/>
        </a:lnSpc>
        <a:spcBef>
          <a:spcPts val="920"/>
        </a:spcBef>
        <a:buFont typeface="Arial" panose="020B0604020202020204" pitchFamily="34" charset="0"/>
        <a:buChar char="&gt;"/>
        <a:defRPr sz="1400" kern="1200">
          <a:solidFill>
            <a:schemeClr val="tx2"/>
          </a:solidFill>
          <a:latin typeface="Times New Roman" panose="02020603050405020304" pitchFamily="18" charset="0"/>
          <a:ea typeface="+mn-ea"/>
          <a:cs typeface="Times New Roman" panose="02020603050405020304" pitchFamily="18" charset="0"/>
        </a:defRPr>
      </a:lvl5pPr>
      <a:lvl6pPr marL="2514274" indent="-228571" algn="l" defTabSz="91428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414" indent="-228571" algn="l" defTabSz="91428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555" indent="-228571" algn="l" defTabSz="91428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695" indent="-228571" algn="l" defTabSz="91428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177786" indent="-177786" algn="l" defTabSz="711143" rtl="0" eaLnBrk="1" latinLnBrk="0" hangingPunct="1">
        <a:spcBef>
          <a:spcPts val="1200"/>
        </a:spcBef>
        <a:buChar char="•"/>
        <a:defRPr sz="1600" kern="1200">
          <a:solidFill>
            <a:schemeClr val="tx1"/>
          </a:solidFill>
          <a:latin typeface="+mn-lt"/>
          <a:ea typeface="+mn-ea"/>
          <a:cs typeface="+mn-cs"/>
        </a:defRPr>
      </a:lvl1pPr>
      <a:lvl2pPr marL="355572" indent="-177786" algn="l" defTabSz="711143" rtl="0" eaLnBrk="1" latinLnBrk="0" hangingPunct="1">
        <a:spcBef>
          <a:spcPts val="600"/>
        </a:spcBef>
        <a:buChar char="–"/>
        <a:defRPr sz="1400" kern="1200">
          <a:solidFill>
            <a:schemeClr val="tx1"/>
          </a:solidFill>
          <a:latin typeface="+mn-lt"/>
          <a:ea typeface="+mn-ea"/>
          <a:cs typeface="+mn-cs"/>
        </a:defRPr>
      </a:lvl2pPr>
      <a:lvl3pPr marL="533358" indent="-177786" algn="l" defTabSz="711143" rtl="0" eaLnBrk="1" latinLnBrk="0" hangingPunct="1">
        <a:spcBef>
          <a:spcPts val="600"/>
        </a:spcBef>
        <a:buChar char="&gt;"/>
        <a:defRPr sz="1400" kern="1200">
          <a:solidFill>
            <a:schemeClr val="tx1"/>
          </a:solidFill>
          <a:latin typeface="+mn-lt"/>
          <a:ea typeface="+mn-ea"/>
          <a:cs typeface="+mn-cs"/>
        </a:defRPr>
      </a:lvl3pPr>
      <a:lvl4pPr marL="711143" indent="-177786" algn="l" defTabSz="711143" rtl="0" eaLnBrk="1" latinLnBrk="0" hangingPunct="1">
        <a:spcBef>
          <a:spcPts val="600"/>
        </a:spcBef>
        <a:buChar char="–"/>
        <a:defRPr sz="1400" kern="1200">
          <a:solidFill>
            <a:schemeClr val="tx1"/>
          </a:solidFill>
          <a:latin typeface="+mn-lt"/>
          <a:ea typeface="+mn-ea"/>
          <a:cs typeface="+mn-cs"/>
        </a:defRPr>
      </a:lvl4pPr>
      <a:lvl5pPr marL="888929" indent="-177786" algn="l" defTabSz="711143" rtl="0" eaLnBrk="1" latinLnBrk="0" hangingPunct="1">
        <a:spcBef>
          <a:spcPts val="600"/>
        </a:spcBef>
        <a:buChar char="&gt;"/>
        <a:defRPr sz="1400" kern="1200">
          <a:solidFill>
            <a:schemeClr val="tx1"/>
          </a:solidFill>
          <a:latin typeface="+mn-lt"/>
          <a:ea typeface="+mn-ea"/>
          <a:cs typeface="+mn-cs"/>
        </a:defRPr>
      </a:lvl5pPr>
      <a:lvl6pPr marL="1066714" algn="l" defTabSz="711143" rtl="0" eaLnBrk="1" latinLnBrk="0" hangingPunct="1">
        <a:defRPr sz="1400" kern="1200">
          <a:solidFill>
            <a:schemeClr val="tx1"/>
          </a:solidFill>
          <a:latin typeface="+mn-lt"/>
          <a:ea typeface="+mn-ea"/>
          <a:cs typeface="+mn-cs"/>
        </a:defRPr>
      </a:lvl6pPr>
      <a:lvl7pPr marL="1244500" algn="l" defTabSz="711143" rtl="0" eaLnBrk="1" latinLnBrk="0" hangingPunct="1">
        <a:defRPr sz="1400" kern="1200">
          <a:solidFill>
            <a:schemeClr val="tx1"/>
          </a:solidFill>
          <a:latin typeface="+mn-lt"/>
          <a:ea typeface="+mn-ea"/>
          <a:cs typeface="+mn-cs"/>
        </a:defRPr>
      </a:lvl7pPr>
      <a:lvl8pPr marL="1422286" algn="l" defTabSz="711143" rtl="0" eaLnBrk="1" latinLnBrk="0" hangingPunct="1">
        <a:defRPr sz="1400" kern="1200">
          <a:solidFill>
            <a:schemeClr val="tx1"/>
          </a:solidFill>
          <a:latin typeface="+mn-lt"/>
          <a:ea typeface="+mn-ea"/>
          <a:cs typeface="+mn-cs"/>
        </a:defRPr>
      </a:lvl8pPr>
      <a:lvl9pPr marL="1600072" algn="l" defTabSz="711143" rtl="0" eaLnBrk="1" latinLnBrk="0" hangingPunct="1">
        <a:defRPr sz="1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900">
          <p15:clr>
            <a:srgbClr val="D1D1D1"/>
          </p15:clr>
        </p15:guide>
        <p15:guide id="2" pos="168">
          <p15:clr>
            <a:srgbClr val="D1D1D1"/>
          </p15:clr>
        </p15:guide>
        <p15:guide id="3" orient="horz" pos="1160">
          <p15:clr>
            <a:srgbClr val="D1D1D1"/>
          </p15:clr>
        </p15:guide>
        <p15:guide id="4" orient="horz" pos="4060">
          <p15:clr>
            <a:srgbClr val="D1D1D1"/>
          </p15:clr>
        </p15:guide>
        <p15:guide id="5" pos="7512">
          <p15:clr>
            <a:srgbClr val="D1D1D1"/>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Layout" Target="../slideLayouts/slideLayout8.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 Id="rId9" Type="http://schemas.openxmlformats.org/officeDocument/2006/relationships/image" Target="../media/image23.png"/></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solidFill>
          <a:srgbClr val="F08843"/>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t="3963" b="10256"/>
          <a:stretch/>
        </p:blipFill>
        <p:spPr>
          <a:xfrm>
            <a:off x="169672" y="1397658"/>
            <a:ext cx="4338955" cy="4294608"/>
          </a:xfrm>
          <a:prstGeom prst="rect">
            <a:avLst/>
          </a:prstGeom>
          <a:effectLst>
            <a:softEdge rad="381000"/>
          </a:effectLst>
        </p:spPr>
      </p:pic>
      <p:sp>
        <p:nvSpPr>
          <p:cNvPr id="4" name="TextBox 3"/>
          <p:cNvSpPr txBox="1"/>
          <p:nvPr/>
        </p:nvSpPr>
        <p:spPr bwMode="gray">
          <a:xfrm>
            <a:off x="5224654" y="2585280"/>
            <a:ext cx="6477819" cy="1919363"/>
          </a:xfrm>
          <a:prstGeom prst="rect">
            <a:avLst/>
          </a:prstGeom>
          <a:noFill/>
        </p:spPr>
        <p:txBody>
          <a:bodyPr wrap="square" lIns="36000" tIns="36000" rIns="36000" bIns="36000" rtlCol="0">
            <a:spAutoFit/>
          </a:bodyPr>
          <a:lstStyle/>
          <a:p>
            <a:pPr marL="0" indent="0">
              <a:buNone/>
            </a:pPr>
            <a:r>
              <a:rPr lang="en-US" sz="4800" b="1" dirty="0" smtClean="0">
                <a:solidFill>
                  <a:srgbClr val="FFD26E"/>
                </a:solidFill>
                <a:latin typeface="Leelawadee UI Semilight" panose="020B0402040204020203" pitchFamily="34" charset="-34"/>
                <a:cs typeface="Leelawadee UI Semilight" panose="020B0402040204020203" pitchFamily="34" charset="-34"/>
              </a:rPr>
              <a:t>Introducing {</a:t>
            </a:r>
            <a:r>
              <a:rPr lang="en-US" sz="4800" b="1" dirty="0" err="1" smtClean="0">
                <a:solidFill>
                  <a:srgbClr val="FFD26E"/>
                </a:solidFill>
                <a:latin typeface="Leelawadee UI Semilight" panose="020B0402040204020203" pitchFamily="34" charset="-34"/>
                <a:cs typeface="Leelawadee UI Semilight" panose="020B0402040204020203" pitchFamily="34" charset="-34"/>
              </a:rPr>
              <a:t>workboots</a:t>
            </a:r>
            <a:r>
              <a:rPr lang="en-US" sz="4800" b="1" dirty="0" smtClean="0">
                <a:solidFill>
                  <a:srgbClr val="FFD26E"/>
                </a:solidFill>
                <a:latin typeface="Leelawadee UI Semilight" panose="020B0402040204020203" pitchFamily="34" charset="-34"/>
                <a:cs typeface="Leelawadee UI Semilight" panose="020B0402040204020203" pitchFamily="34" charset="-34"/>
              </a:rPr>
              <a:t>}</a:t>
            </a:r>
          </a:p>
          <a:p>
            <a:pPr marL="0" indent="0">
              <a:buNone/>
            </a:pPr>
            <a:r>
              <a:rPr lang="en-US" sz="3600" dirty="0" smtClean="0">
                <a:solidFill>
                  <a:srgbClr val="FFD26E"/>
                </a:solidFill>
                <a:latin typeface="Leelawadee UI Semilight" panose="020B0402040204020203" pitchFamily="34" charset="-34"/>
                <a:cs typeface="Leelawadee UI Semilight" panose="020B0402040204020203" pitchFamily="34" charset="-34"/>
              </a:rPr>
              <a:t>Generate prediction intervals from </a:t>
            </a:r>
            <a:r>
              <a:rPr lang="en-US" sz="3600" dirty="0" err="1" smtClean="0">
                <a:solidFill>
                  <a:srgbClr val="FFD26E"/>
                </a:solidFill>
                <a:latin typeface="Leelawadee UI Semilight" panose="020B0402040204020203" pitchFamily="34" charset="-34"/>
                <a:cs typeface="Leelawadee UI Semilight" panose="020B0402040204020203" pitchFamily="34" charset="-34"/>
              </a:rPr>
              <a:t>tidymodel</a:t>
            </a:r>
            <a:r>
              <a:rPr lang="en-US" sz="3600" dirty="0" smtClean="0">
                <a:solidFill>
                  <a:srgbClr val="FFD26E"/>
                </a:solidFill>
                <a:latin typeface="Leelawadee UI Semilight" panose="020B0402040204020203" pitchFamily="34" charset="-34"/>
                <a:cs typeface="Leelawadee UI Semilight" panose="020B0402040204020203" pitchFamily="34" charset="-34"/>
              </a:rPr>
              <a:t> workflows</a:t>
            </a:r>
          </a:p>
        </p:txBody>
      </p:sp>
      <p:cxnSp>
        <p:nvCxnSpPr>
          <p:cNvPr id="6" name="Straight Connector 5"/>
          <p:cNvCxnSpPr/>
          <p:nvPr/>
        </p:nvCxnSpPr>
        <p:spPr bwMode="gray">
          <a:xfrm>
            <a:off x="4866640" y="979622"/>
            <a:ext cx="0" cy="5130680"/>
          </a:xfrm>
          <a:prstGeom prst="line">
            <a:avLst/>
          </a:prstGeom>
          <a:ln w="9525" cap="flat">
            <a:solidFill>
              <a:srgbClr val="FFD26E"/>
            </a:solidFill>
            <a:miter lim="800000"/>
            <a:tailEnd type="none" w="med" len="lg"/>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bwMode="gray">
          <a:xfrm>
            <a:off x="5224654" y="5004010"/>
            <a:ext cx="5882640" cy="1180699"/>
          </a:xfrm>
          <a:prstGeom prst="rect">
            <a:avLst/>
          </a:prstGeom>
          <a:noFill/>
        </p:spPr>
        <p:txBody>
          <a:bodyPr wrap="square" lIns="36000" tIns="36000" rIns="36000" bIns="36000" rtlCol="0">
            <a:spAutoFit/>
          </a:bodyPr>
          <a:lstStyle/>
          <a:p>
            <a:r>
              <a:rPr lang="en-US" sz="2400" dirty="0" smtClean="0">
                <a:solidFill>
                  <a:srgbClr val="FFD26E"/>
                </a:solidFill>
                <a:latin typeface="Source Sans Pro Light" panose="020B0403030403020204" pitchFamily="34" charset="0"/>
                <a:cs typeface="Leelawadee UI Semilight" panose="020B0402040204020203" pitchFamily="34" charset="-34"/>
              </a:rPr>
              <a:t>Mark Rieke</a:t>
            </a:r>
          </a:p>
          <a:p>
            <a:r>
              <a:rPr lang="en-US" sz="2400" dirty="0" smtClean="0">
                <a:solidFill>
                  <a:srgbClr val="FFD26E"/>
                </a:solidFill>
                <a:latin typeface="Source Sans Pro Light" panose="020B0403030403020204" pitchFamily="34" charset="0"/>
                <a:cs typeface="Leelawadee UI Semilight" panose="020B0402040204020203" pitchFamily="34" charset="-34"/>
              </a:rPr>
              <a:t>2022-07-27</a:t>
            </a:r>
          </a:p>
          <a:p>
            <a:r>
              <a:rPr lang="en-US" sz="2400" dirty="0" smtClean="0">
                <a:solidFill>
                  <a:srgbClr val="FFD26E"/>
                </a:solidFill>
                <a:latin typeface="Source Sans Pro Light" panose="020B0403030403020204" pitchFamily="34" charset="0"/>
                <a:cs typeface="Leelawadee UI Semilight" panose="020B0402040204020203" pitchFamily="34" charset="-34"/>
              </a:rPr>
              <a:t>&lt;link to slides&gt;</a:t>
            </a:r>
          </a:p>
        </p:txBody>
      </p:sp>
    </p:spTree>
    <p:extLst>
      <p:ext uri="{BB962C8B-B14F-4D97-AF65-F5344CB8AC3E}">
        <p14:creationId xmlns:p14="http://schemas.microsoft.com/office/powerpoint/2010/main" val="505474905"/>
      </p:ext>
    </p:extLst>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Sp="0">
  <p:cSld>
    <p:bg>
      <p:bgPr>
        <a:solidFill>
          <a:srgbClr val="F08843"/>
        </a:solidFill>
        <a:effectLst/>
      </p:bgPr>
    </p:bg>
    <p:spTree>
      <p:nvGrpSpPr>
        <p:cNvPr id="1" name=""/>
        <p:cNvGrpSpPr/>
        <p:nvPr/>
      </p:nvGrpSpPr>
      <p:grpSpPr>
        <a:xfrm>
          <a:off x="0" y="0"/>
          <a:ext cx="0" cy="0"/>
          <a:chOff x="0" y="0"/>
          <a:chExt cx="0" cy="0"/>
        </a:xfrm>
      </p:grpSpPr>
      <p:sp>
        <p:nvSpPr>
          <p:cNvPr id="4" name="TextBox 3"/>
          <p:cNvSpPr txBox="1"/>
          <p:nvPr/>
        </p:nvSpPr>
        <p:spPr bwMode="gray">
          <a:xfrm>
            <a:off x="934720" y="3139279"/>
            <a:ext cx="6289040" cy="811367"/>
          </a:xfrm>
          <a:prstGeom prst="rect">
            <a:avLst/>
          </a:prstGeom>
          <a:noFill/>
        </p:spPr>
        <p:txBody>
          <a:bodyPr wrap="square" lIns="36000" tIns="36000" rIns="36000" bIns="36000" rtlCol="0">
            <a:spAutoFit/>
          </a:bodyPr>
          <a:lstStyle/>
          <a:p>
            <a:pPr marL="0" indent="0" algn="r">
              <a:buNone/>
            </a:pPr>
            <a:r>
              <a:rPr lang="en-US" sz="4800" dirty="0" smtClean="0">
                <a:solidFill>
                  <a:srgbClr val="FFC67F"/>
                </a:solidFill>
                <a:latin typeface="Leelawadee UI Semilight" panose="020B0402040204020203" pitchFamily="34" charset="-34"/>
                <a:cs typeface="Leelawadee UI Semilight" panose="020B0402040204020203" pitchFamily="34" charset="-34"/>
              </a:rPr>
              <a:t>Motivation/Background</a:t>
            </a:r>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31601" t="22446" r="6536" b="21024"/>
          <a:stretch/>
        </p:blipFill>
        <p:spPr>
          <a:xfrm>
            <a:off x="7477760" y="1873817"/>
            <a:ext cx="3657601" cy="3342291"/>
          </a:xfrm>
          <a:prstGeom prst="rect">
            <a:avLst/>
          </a:prstGeom>
        </p:spPr>
      </p:pic>
      <p:cxnSp>
        <p:nvCxnSpPr>
          <p:cNvPr id="7" name="Straight Connector 6"/>
          <p:cNvCxnSpPr/>
          <p:nvPr/>
        </p:nvCxnSpPr>
        <p:spPr bwMode="gray">
          <a:xfrm>
            <a:off x="7426960" y="979622"/>
            <a:ext cx="0" cy="5130680"/>
          </a:xfrm>
          <a:prstGeom prst="line">
            <a:avLst/>
          </a:prstGeom>
          <a:ln w="9525" cap="flat">
            <a:solidFill>
              <a:srgbClr val="FFC67F"/>
            </a:solidFill>
            <a:miter lim="800000"/>
            <a:tailEnd type="none" w="med"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55464689"/>
      </p:ext>
    </p:extLst>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08843"/>
        </a:solidFill>
        <a:effectLst/>
      </p:bgPr>
    </p:bg>
    <p:spTree>
      <p:nvGrpSpPr>
        <p:cNvPr id="1" name=""/>
        <p:cNvGrpSpPr/>
        <p:nvPr/>
      </p:nvGrpSpPr>
      <p:grpSpPr>
        <a:xfrm>
          <a:off x="0" y="0"/>
          <a:ext cx="0" cy="0"/>
          <a:chOff x="0" y="0"/>
          <a:chExt cx="0" cy="0"/>
        </a:xfrm>
      </p:grpSpPr>
      <p:sp>
        <p:nvSpPr>
          <p:cNvPr id="4" name="TextBox 3"/>
          <p:cNvSpPr txBox="1"/>
          <p:nvPr/>
        </p:nvSpPr>
        <p:spPr bwMode="gray">
          <a:xfrm>
            <a:off x="934720" y="3139279"/>
            <a:ext cx="6289040" cy="811367"/>
          </a:xfrm>
          <a:prstGeom prst="rect">
            <a:avLst/>
          </a:prstGeom>
          <a:noFill/>
        </p:spPr>
        <p:txBody>
          <a:bodyPr wrap="square" lIns="36000" tIns="36000" rIns="36000" bIns="36000" rtlCol="0">
            <a:spAutoFit/>
          </a:bodyPr>
          <a:lstStyle/>
          <a:p>
            <a:pPr marL="0" indent="0" algn="r">
              <a:buNone/>
            </a:pPr>
            <a:r>
              <a:rPr lang="en-US" sz="4800" dirty="0" smtClean="0">
                <a:solidFill>
                  <a:srgbClr val="FFC67F"/>
                </a:solidFill>
                <a:latin typeface="Leelawadee UI Semilight" panose="020B0402040204020203" pitchFamily="34" charset="-34"/>
                <a:cs typeface="Leelawadee UI Semilight" panose="020B0402040204020203" pitchFamily="34" charset="-34"/>
              </a:rPr>
              <a:t>Package Overview</a:t>
            </a:r>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31601" t="22446" r="6536" b="21024"/>
          <a:stretch/>
        </p:blipFill>
        <p:spPr>
          <a:xfrm>
            <a:off x="7477760" y="1873817"/>
            <a:ext cx="3657601" cy="3342291"/>
          </a:xfrm>
          <a:prstGeom prst="rect">
            <a:avLst/>
          </a:prstGeom>
        </p:spPr>
      </p:pic>
      <p:cxnSp>
        <p:nvCxnSpPr>
          <p:cNvPr id="7" name="Straight Connector 6"/>
          <p:cNvCxnSpPr/>
          <p:nvPr/>
        </p:nvCxnSpPr>
        <p:spPr bwMode="gray">
          <a:xfrm>
            <a:off x="7426960" y="979622"/>
            <a:ext cx="0" cy="5130680"/>
          </a:xfrm>
          <a:prstGeom prst="line">
            <a:avLst/>
          </a:prstGeom>
          <a:ln w="9525" cap="flat">
            <a:solidFill>
              <a:srgbClr val="FFC67F"/>
            </a:solidFill>
            <a:miter lim="800000"/>
            <a:tailEnd type="none" w="med"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5078130"/>
      </p:ext>
    </p:extLst>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bwMode="gray">
          <a:xfrm>
            <a:off x="540894" y="487680"/>
            <a:ext cx="7337480" cy="996033"/>
          </a:xfrm>
          <a:prstGeom prst="rect">
            <a:avLst/>
          </a:prstGeom>
          <a:noFill/>
        </p:spPr>
        <p:txBody>
          <a:bodyPr wrap="square" lIns="36000" tIns="36000" rIns="36000" bIns="36000" rtlCol="0">
            <a:spAutoFit/>
          </a:bodyPr>
          <a:lstStyle/>
          <a:p>
            <a:pPr marL="0" indent="0">
              <a:buNone/>
            </a:pPr>
            <a:r>
              <a:rPr lang="en-US" sz="6000" b="1" dirty="0">
                <a:solidFill>
                  <a:srgbClr val="F08843"/>
                </a:solidFill>
                <a:latin typeface="Leelawadee UI Semilight" panose="020B0402040204020203" pitchFamily="34" charset="-34"/>
                <a:cs typeface="Leelawadee UI Semilight" panose="020B0402040204020203" pitchFamily="34" charset="-34"/>
              </a:rPr>
              <a:t>s</a:t>
            </a:r>
            <a:r>
              <a:rPr lang="en-US" sz="6000" b="1" dirty="0" smtClean="0">
                <a:solidFill>
                  <a:srgbClr val="F08843"/>
                </a:solidFill>
                <a:latin typeface="Leelawadee UI Semilight" panose="020B0402040204020203" pitchFamily="34" charset="-34"/>
                <a:cs typeface="Leelawadee UI Semilight" panose="020B0402040204020203" pitchFamily="34" charset="-34"/>
              </a:rPr>
              <a:t>etting up a workflow</a:t>
            </a:r>
            <a:endParaRPr lang="en-US" sz="5400" b="1" dirty="0" smtClean="0">
              <a:solidFill>
                <a:srgbClr val="F08843"/>
              </a:solidFill>
              <a:latin typeface="Leelawadee UI Semilight" panose="020B0402040204020203" pitchFamily="34" charset="-34"/>
              <a:cs typeface="Leelawadee UI Semilight" panose="020B0402040204020203" pitchFamily="34" charset="-34"/>
            </a:endParaRPr>
          </a:p>
        </p:txBody>
      </p:sp>
      <p:sp>
        <p:nvSpPr>
          <p:cNvPr id="5" name="TextBox 4"/>
          <p:cNvSpPr txBox="1"/>
          <p:nvPr/>
        </p:nvSpPr>
        <p:spPr bwMode="gray">
          <a:xfrm>
            <a:off x="540894" y="1869440"/>
            <a:ext cx="10498518" cy="3766022"/>
          </a:xfrm>
          <a:prstGeom prst="rect">
            <a:avLst/>
          </a:prstGeom>
          <a:solidFill>
            <a:schemeClr val="accent6">
              <a:lumMod val="20000"/>
              <a:lumOff val="80000"/>
            </a:schemeClr>
          </a:solidFill>
        </p:spPr>
        <p:txBody>
          <a:bodyPr wrap="square" lIns="36000" tIns="36000" rIns="36000" bIns="36000" rtlCol="0">
            <a:spAutoFit/>
          </a:bodyPr>
          <a:lstStyle/>
          <a:p>
            <a:r>
              <a:rPr lang="en-US" sz="2400" dirty="0" smtClean="0">
                <a:solidFill>
                  <a:srgbClr val="F08843"/>
                </a:solidFill>
                <a:latin typeface="Lucida Console" panose="020B0609040504020204" pitchFamily="49" charset="0"/>
                <a:cs typeface="Leelawadee UI Semilight" panose="020B0402040204020203" pitchFamily="34" charset="-34"/>
              </a:rPr>
              <a:t>library</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tidymodels</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a:p>
            <a:endPar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endParaRPr>
          </a:p>
          <a:p>
            <a:endPar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endParaRPr>
          </a:p>
          <a:p>
            <a:endPar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endParaRPr>
          </a:p>
          <a:p>
            <a:endPar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endParaRPr>
          </a:p>
          <a:p>
            <a:endPar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endParaRPr>
          </a:p>
          <a:p>
            <a:endPar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endParaRPr>
          </a:p>
          <a:p>
            <a:endPar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endParaRPr>
          </a:p>
          <a:p>
            <a:endPar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endParaRPr>
          </a:p>
          <a:p>
            <a:endPar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endParaRPr>
          </a:p>
        </p:txBody>
      </p:sp>
    </p:spTree>
    <p:extLst>
      <p:ext uri="{BB962C8B-B14F-4D97-AF65-F5344CB8AC3E}">
        <p14:creationId xmlns:p14="http://schemas.microsoft.com/office/powerpoint/2010/main" val="3974999257"/>
      </p:ext>
    </p:extLst>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bwMode="gray">
          <a:xfrm>
            <a:off x="540894" y="1869440"/>
            <a:ext cx="10498518" cy="3766022"/>
          </a:xfrm>
          <a:prstGeom prst="rect">
            <a:avLst/>
          </a:prstGeom>
          <a:solidFill>
            <a:schemeClr val="accent6">
              <a:lumMod val="20000"/>
              <a:lumOff val="80000"/>
            </a:schemeClr>
          </a:solidFill>
        </p:spPr>
        <p:txBody>
          <a:bodyPr wrap="square" lIns="36000" tIns="36000" rIns="36000" bIns="36000" rtlCol="0">
            <a:spAutoFit/>
          </a:bodyPr>
          <a:lstStyle/>
          <a:p>
            <a:r>
              <a:rPr lang="en-US" sz="2400" dirty="0" smtClean="0">
                <a:solidFill>
                  <a:srgbClr val="F08843"/>
                </a:solidFill>
                <a:latin typeface="Lucida Console" panose="020B0609040504020204" pitchFamily="49" charset="0"/>
                <a:cs typeface="Leelawadee UI Semilight" panose="020B0402040204020203" pitchFamily="34" charset="-34"/>
              </a:rPr>
              <a:t>library</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tidymodels</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a:p>
            <a:endPar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endParaRPr>
          </a:p>
          <a:p>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 setup our data</a:t>
            </a:r>
            <a:endPar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endParaRPr>
          </a:p>
          <a:p>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data</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smtClean="0">
                <a:solidFill>
                  <a:schemeClr val="accent5"/>
                </a:solidFill>
                <a:latin typeface="Lucida Console" panose="020B0609040504020204" pitchFamily="49" charset="0"/>
                <a:cs typeface="Leelawadee UI Semilight" panose="020B0402040204020203" pitchFamily="34" charset="-34"/>
              </a:rPr>
              <a:t>“penguins”</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p</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enguins </a:t>
            </a:r>
            <a:r>
              <a:rPr lang="en-US" sz="2400" dirty="0" smtClean="0">
                <a:solidFill>
                  <a:schemeClr val="accent4"/>
                </a:solidFill>
                <a:latin typeface="Lucida Console" panose="020B0609040504020204" pitchFamily="49" charset="0"/>
                <a:cs typeface="Leelawadee UI Semilight" panose="020B0402040204020203" pitchFamily="34" charset="-34"/>
              </a:rPr>
              <a:t>&lt;-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penguins </a:t>
            </a:r>
            <a:r>
              <a:rPr lang="en-US" sz="2400" dirty="0" smtClean="0">
                <a:solidFill>
                  <a:schemeClr val="accent4"/>
                </a:solidFill>
                <a:latin typeface="Lucida Console" panose="020B0609040504020204" pitchFamily="49" charset="0"/>
                <a:cs typeface="Leelawadee UI Semilight" panose="020B0402040204020203" pitchFamily="34" charset="-34"/>
              </a:rPr>
              <a:t>%&gt;%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drop_na</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a:p>
            <a:endPar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endParaRPr>
          </a:p>
          <a:p>
            <a:endPar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endParaRPr>
          </a:p>
          <a:p>
            <a:endPar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endParaRPr>
          </a:p>
          <a:p>
            <a:endPar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endParaRPr>
          </a:p>
          <a:p>
            <a:endPar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endParaRPr>
          </a:p>
        </p:txBody>
      </p:sp>
      <p:sp>
        <p:nvSpPr>
          <p:cNvPr id="6" name="TextBox 5"/>
          <p:cNvSpPr txBox="1"/>
          <p:nvPr/>
        </p:nvSpPr>
        <p:spPr bwMode="gray">
          <a:xfrm>
            <a:off x="540894" y="487680"/>
            <a:ext cx="7337480" cy="996033"/>
          </a:xfrm>
          <a:prstGeom prst="rect">
            <a:avLst/>
          </a:prstGeom>
          <a:noFill/>
        </p:spPr>
        <p:txBody>
          <a:bodyPr wrap="square" lIns="36000" tIns="36000" rIns="36000" bIns="36000" rtlCol="0">
            <a:spAutoFit/>
          </a:bodyPr>
          <a:lstStyle/>
          <a:p>
            <a:pPr marL="0" indent="0">
              <a:buNone/>
            </a:pPr>
            <a:r>
              <a:rPr lang="en-US" sz="6000" b="1" dirty="0">
                <a:solidFill>
                  <a:srgbClr val="F08843"/>
                </a:solidFill>
                <a:latin typeface="Leelawadee UI Semilight" panose="020B0402040204020203" pitchFamily="34" charset="-34"/>
                <a:cs typeface="Leelawadee UI Semilight" panose="020B0402040204020203" pitchFamily="34" charset="-34"/>
              </a:rPr>
              <a:t>s</a:t>
            </a:r>
            <a:r>
              <a:rPr lang="en-US" sz="6000" b="1" dirty="0" smtClean="0">
                <a:solidFill>
                  <a:srgbClr val="F08843"/>
                </a:solidFill>
                <a:latin typeface="Leelawadee UI Semilight" panose="020B0402040204020203" pitchFamily="34" charset="-34"/>
                <a:cs typeface="Leelawadee UI Semilight" panose="020B0402040204020203" pitchFamily="34" charset="-34"/>
              </a:rPr>
              <a:t>etting up a workflow</a:t>
            </a:r>
            <a:endParaRPr lang="en-US" sz="5400" b="1" dirty="0" smtClean="0">
              <a:solidFill>
                <a:srgbClr val="F08843"/>
              </a:solidFill>
              <a:latin typeface="Leelawadee UI Semilight" panose="020B0402040204020203" pitchFamily="34" charset="-34"/>
              <a:cs typeface="Leelawadee UI Semilight" panose="020B0402040204020203" pitchFamily="34" charset="-34"/>
            </a:endParaRPr>
          </a:p>
        </p:txBody>
      </p:sp>
    </p:spTree>
    <p:extLst>
      <p:ext uri="{BB962C8B-B14F-4D97-AF65-F5344CB8AC3E}">
        <p14:creationId xmlns:p14="http://schemas.microsoft.com/office/powerpoint/2010/main" val="2230387114"/>
      </p:ext>
    </p:extLst>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bwMode="gray">
          <a:xfrm>
            <a:off x="540894" y="1869440"/>
            <a:ext cx="10498518" cy="3766022"/>
          </a:xfrm>
          <a:prstGeom prst="rect">
            <a:avLst/>
          </a:prstGeom>
          <a:solidFill>
            <a:schemeClr val="accent6">
              <a:lumMod val="20000"/>
              <a:lumOff val="80000"/>
            </a:schemeClr>
          </a:solidFill>
        </p:spPr>
        <p:txBody>
          <a:bodyPr wrap="square" lIns="36000" tIns="36000" rIns="36000" bIns="36000" rtlCol="0">
            <a:spAutoFit/>
          </a:bodyPr>
          <a:lstStyle/>
          <a:p>
            <a:r>
              <a:rPr lang="en-US" sz="2400" dirty="0" smtClean="0">
                <a:solidFill>
                  <a:srgbClr val="F08843"/>
                </a:solidFill>
                <a:latin typeface="Lucida Console" panose="020B0609040504020204" pitchFamily="49" charset="0"/>
                <a:cs typeface="Leelawadee UI Semilight" panose="020B0402040204020203" pitchFamily="34" charset="-34"/>
              </a:rPr>
              <a:t>library</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tidymodels</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a:p>
            <a:endPar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endParaRPr>
          </a:p>
          <a:p>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 setup our data</a:t>
            </a:r>
            <a:endPar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endParaRPr>
          </a:p>
          <a:p>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data</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smtClean="0">
                <a:solidFill>
                  <a:schemeClr val="accent5"/>
                </a:solidFill>
                <a:latin typeface="Lucida Console" panose="020B0609040504020204" pitchFamily="49" charset="0"/>
                <a:cs typeface="Leelawadee UI Semilight" panose="020B0402040204020203" pitchFamily="34" charset="-34"/>
              </a:rPr>
              <a:t>“penguins”</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p</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enguins </a:t>
            </a:r>
            <a:r>
              <a:rPr lang="en-US" sz="2400" dirty="0" smtClean="0">
                <a:solidFill>
                  <a:schemeClr val="accent4"/>
                </a:solidFill>
                <a:latin typeface="Lucida Console" panose="020B0609040504020204" pitchFamily="49" charset="0"/>
                <a:cs typeface="Leelawadee UI Semilight" panose="020B0402040204020203" pitchFamily="34" charset="-34"/>
              </a:rPr>
              <a:t>&lt;-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penguins </a:t>
            </a:r>
            <a:r>
              <a:rPr lang="en-US" sz="2400" dirty="0" smtClean="0">
                <a:solidFill>
                  <a:schemeClr val="accent4"/>
                </a:solidFill>
                <a:latin typeface="Lucida Console" panose="020B0609040504020204" pitchFamily="49" charset="0"/>
                <a:cs typeface="Leelawadee UI Semilight" panose="020B0402040204020203" pitchFamily="34" charset="-34"/>
              </a:rPr>
              <a:t>%&gt;%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drop_na</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a:p>
            <a:endPar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endParaRPr>
          </a:p>
          <a:p>
            <a:endPar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endParaRPr>
          </a:p>
          <a:p>
            <a:endPar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endParaRPr>
          </a:p>
          <a:p>
            <a:endPar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endParaRPr>
          </a:p>
          <a:p>
            <a:endPar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endParaRPr>
          </a:p>
        </p:txBody>
      </p:sp>
      <p:pic>
        <p:nvPicPr>
          <p:cNvPr id="2" name="Picture 1"/>
          <p:cNvPicPr>
            <a:picLocks noChangeAspect="1"/>
          </p:cNvPicPr>
          <p:nvPr/>
        </p:nvPicPr>
        <p:blipFill>
          <a:blip r:embed="rId2"/>
          <a:stretch>
            <a:fillRect/>
          </a:stretch>
        </p:blipFill>
        <p:spPr>
          <a:xfrm>
            <a:off x="7984815" y="487680"/>
            <a:ext cx="3855705" cy="2300571"/>
          </a:xfrm>
          <a:prstGeom prst="rect">
            <a:avLst/>
          </a:prstGeom>
        </p:spPr>
      </p:pic>
      <p:sp>
        <p:nvSpPr>
          <p:cNvPr id="6" name="TextBox 5"/>
          <p:cNvSpPr txBox="1"/>
          <p:nvPr/>
        </p:nvSpPr>
        <p:spPr bwMode="gray">
          <a:xfrm>
            <a:off x="540894" y="487680"/>
            <a:ext cx="7337480" cy="996033"/>
          </a:xfrm>
          <a:prstGeom prst="rect">
            <a:avLst/>
          </a:prstGeom>
          <a:noFill/>
        </p:spPr>
        <p:txBody>
          <a:bodyPr wrap="square" lIns="36000" tIns="36000" rIns="36000" bIns="36000" rtlCol="0">
            <a:spAutoFit/>
          </a:bodyPr>
          <a:lstStyle/>
          <a:p>
            <a:pPr marL="0" indent="0">
              <a:buNone/>
            </a:pPr>
            <a:r>
              <a:rPr lang="en-US" sz="6000" b="1" dirty="0">
                <a:solidFill>
                  <a:srgbClr val="F08843"/>
                </a:solidFill>
                <a:latin typeface="Leelawadee UI Semilight" panose="020B0402040204020203" pitchFamily="34" charset="-34"/>
                <a:cs typeface="Leelawadee UI Semilight" panose="020B0402040204020203" pitchFamily="34" charset="-34"/>
              </a:rPr>
              <a:t>s</a:t>
            </a:r>
            <a:r>
              <a:rPr lang="en-US" sz="6000" b="1" dirty="0" smtClean="0">
                <a:solidFill>
                  <a:srgbClr val="F08843"/>
                </a:solidFill>
                <a:latin typeface="Leelawadee UI Semilight" panose="020B0402040204020203" pitchFamily="34" charset="-34"/>
                <a:cs typeface="Leelawadee UI Semilight" panose="020B0402040204020203" pitchFamily="34" charset="-34"/>
              </a:rPr>
              <a:t>etting up a workflow</a:t>
            </a:r>
            <a:endParaRPr lang="en-US" sz="5400" b="1" dirty="0" smtClean="0">
              <a:solidFill>
                <a:srgbClr val="F08843"/>
              </a:solidFill>
              <a:latin typeface="Leelawadee UI Semilight" panose="020B0402040204020203" pitchFamily="34" charset="-34"/>
              <a:cs typeface="Leelawadee UI Semilight" panose="020B0402040204020203" pitchFamily="34" charset="-34"/>
            </a:endParaRPr>
          </a:p>
        </p:txBody>
      </p:sp>
    </p:spTree>
    <p:extLst>
      <p:ext uri="{BB962C8B-B14F-4D97-AF65-F5344CB8AC3E}">
        <p14:creationId xmlns:p14="http://schemas.microsoft.com/office/powerpoint/2010/main" val="166101513"/>
      </p:ext>
    </p:extLst>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bwMode="gray">
          <a:xfrm>
            <a:off x="540894" y="1869440"/>
            <a:ext cx="10498518" cy="3766022"/>
          </a:xfrm>
          <a:prstGeom prst="rect">
            <a:avLst/>
          </a:prstGeom>
          <a:solidFill>
            <a:schemeClr val="accent6">
              <a:lumMod val="20000"/>
              <a:lumOff val="80000"/>
            </a:schemeClr>
          </a:solidFill>
        </p:spPr>
        <p:txBody>
          <a:bodyPr wrap="square" lIns="36000" tIns="36000" rIns="36000" bIns="36000" rtlCol="0">
            <a:spAutoFit/>
          </a:bodyPr>
          <a:lstStyle/>
          <a:p>
            <a:r>
              <a:rPr lang="en-US" sz="2400" dirty="0" smtClean="0">
                <a:solidFill>
                  <a:srgbClr val="F08843"/>
                </a:solidFill>
                <a:latin typeface="Lucida Console" panose="020B0609040504020204" pitchFamily="49" charset="0"/>
                <a:cs typeface="Leelawadee UI Semilight" panose="020B0402040204020203" pitchFamily="34" charset="-34"/>
              </a:rPr>
              <a:t>library</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tidymodels</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a:p>
            <a:endPar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endParaRPr>
          </a:p>
          <a:p>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 setup our data</a:t>
            </a:r>
            <a:endPar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endParaRPr>
          </a:p>
          <a:p>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data</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smtClean="0">
                <a:solidFill>
                  <a:schemeClr val="accent5"/>
                </a:solidFill>
                <a:latin typeface="Lucida Console" panose="020B0609040504020204" pitchFamily="49" charset="0"/>
                <a:cs typeface="Leelawadee UI Semilight" panose="020B0402040204020203" pitchFamily="34" charset="-34"/>
              </a:rPr>
              <a:t>“penguins”</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p</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enguins </a:t>
            </a:r>
            <a:r>
              <a:rPr lang="en-US" sz="2400" dirty="0" smtClean="0">
                <a:solidFill>
                  <a:schemeClr val="accent4"/>
                </a:solidFill>
                <a:latin typeface="Lucida Console" panose="020B0609040504020204" pitchFamily="49" charset="0"/>
                <a:cs typeface="Leelawadee UI Semilight" panose="020B0402040204020203" pitchFamily="34" charset="-34"/>
              </a:rPr>
              <a:t>&lt;-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penguins </a:t>
            </a:r>
            <a:r>
              <a:rPr lang="en-US" sz="2400" dirty="0" smtClean="0">
                <a:solidFill>
                  <a:schemeClr val="accent4"/>
                </a:solidFill>
                <a:latin typeface="Lucida Console" panose="020B0609040504020204" pitchFamily="49" charset="0"/>
                <a:cs typeface="Leelawadee UI Semilight" panose="020B0402040204020203" pitchFamily="34" charset="-34"/>
              </a:rPr>
              <a:t>%&gt;%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drop_na</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a:p>
            <a:endPar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endParaRPr>
          </a:p>
          <a:p>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set.seed</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smtClean="0">
                <a:solidFill>
                  <a:srgbClr val="8843F0"/>
                </a:solidFill>
                <a:latin typeface="Lucida Console" panose="020B0609040504020204" pitchFamily="49" charset="0"/>
                <a:cs typeface="Leelawadee UI Semilight" panose="020B0402040204020203" pitchFamily="34" charset="-34"/>
              </a:rPr>
              <a:t>123</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a:p>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penguins_split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&lt;-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initial_split</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penguins</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a:p>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penguins_test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&lt;-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testing</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penguins_split</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a:p>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penguins_train</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&lt;-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training</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penguins_split</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p:txBody>
      </p:sp>
      <p:pic>
        <p:nvPicPr>
          <p:cNvPr id="2" name="Picture 1"/>
          <p:cNvPicPr>
            <a:picLocks noChangeAspect="1"/>
          </p:cNvPicPr>
          <p:nvPr/>
        </p:nvPicPr>
        <p:blipFill>
          <a:blip r:embed="rId2"/>
          <a:stretch>
            <a:fillRect/>
          </a:stretch>
        </p:blipFill>
        <p:spPr>
          <a:xfrm>
            <a:off x="7984815" y="487680"/>
            <a:ext cx="3855705" cy="2300571"/>
          </a:xfrm>
          <a:prstGeom prst="rect">
            <a:avLst/>
          </a:prstGeom>
        </p:spPr>
      </p:pic>
      <p:sp>
        <p:nvSpPr>
          <p:cNvPr id="6" name="TextBox 5"/>
          <p:cNvSpPr txBox="1"/>
          <p:nvPr/>
        </p:nvSpPr>
        <p:spPr bwMode="gray">
          <a:xfrm>
            <a:off x="540894" y="487680"/>
            <a:ext cx="7337480" cy="996033"/>
          </a:xfrm>
          <a:prstGeom prst="rect">
            <a:avLst/>
          </a:prstGeom>
          <a:noFill/>
        </p:spPr>
        <p:txBody>
          <a:bodyPr wrap="square" lIns="36000" tIns="36000" rIns="36000" bIns="36000" rtlCol="0">
            <a:spAutoFit/>
          </a:bodyPr>
          <a:lstStyle/>
          <a:p>
            <a:pPr marL="0" indent="0">
              <a:buNone/>
            </a:pPr>
            <a:r>
              <a:rPr lang="en-US" sz="6000" b="1" dirty="0">
                <a:solidFill>
                  <a:srgbClr val="F08843"/>
                </a:solidFill>
                <a:latin typeface="Leelawadee UI Semilight" panose="020B0402040204020203" pitchFamily="34" charset="-34"/>
                <a:cs typeface="Leelawadee UI Semilight" panose="020B0402040204020203" pitchFamily="34" charset="-34"/>
              </a:rPr>
              <a:t>s</a:t>
            </a:r>
            <a:r>
              <a:rPr lang="en-US" sz="6000" b="1" dirty="0" smtClean="0">
                <a:solidFill>
                  <a:srgbClr val="F08843"/>
                </a:solidFill>
                <a:latin typeface="Leelawadee UI Semilight" panose="020B0402040204020203" pitchFamily="34" charset="-34"/>
                <a:cs typeface="Leelawadee UI Semilight" panose="020B0402040204020203" pitchFamily="34" charset="-34"/>
              </a:rPr>
              <a:t>etting up a workflow</a:t>
            </a:r>
            <a:endParaRPr lang="en-US" sz="5400" b="1" dirty="0" smtClean="0">
              <a:solidFill>
                <a:srgbClr val="F08843"/>
              </a:solidFill>
              <a:latin typeface="Leelawadee UI Semilight" panose="020B0402040204020203" pitchFamily="34" charset="-34"/>
              <a:cs typeface="Leelawadee UI Semilight" panose="020B0402040204020203" pitchFamily="34" charset="-34"/>
            </a:endParaRPr>
          </a:p>
        </p:txBody>
      </p:sp>
    </p:spTree>
    <p:extLst>
      <p:ext uri="{BB962C8B-B14F-4D97-AF65-F5344CB8AC3E}">
        <p14:creationId xmlns:p14="http://schemas.microsoft.com/office/powerpoint/2010/main" val="71351086"/>
      </p:ext>
    </p:extLst>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bwMode="gray">
          <a:xfrm>
            <a:off x="540894" y="1869440"/>
            <a:ext cx="10498518" cy="3766022"/>
          </a:xfrm>
          <a:prstGeom prst="rect">
            <a:avLst/>
          </a:prstGeom>
          <a:solidFill>
            <a:schemeClr val="accent6">
              <a:lumMod val="20000"/>
              <a:lumOff val="80000"/>
            </a:schemeClr>
          </a:solidFill>
        </p:spPr>
        <p:txBody>
          <a:bodyPr wrap="square" lIns="36000" tIns="36000" rIns="36000" bIns="36000" rtlCol="0">
            <a:spAutoFit/>
          </a:bodyPr>
          <a:lstStyle/>
          <a:p>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 setup a basic preprocessing recipe</a:t>
            </a:r>
          </a:p>
          <a:p>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penguins_rec</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&lt;-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p>
          <a:p>
            <a:r>
              <a:rPr lang="en-US" sz="2400" i="1"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i="1"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recipe</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body_mass_g</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 data </a:t>
            </a:r>
            <a:r>
              <a:rPr lang="en-US" sz="2400" dirty="0" smtClean="0">
                <a:solidFill>
                  <a:schemeClr val="accent4"/>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penguins_train</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%&gt;%</a:t>
            </a:r>
          </a:p>
          <a:p>
            <a:r>
              <a:rPr lang="en-US" sz="2400" i="1"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i="1"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step_dummy</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all_nominal</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a:p>
            <a:endParaRPr lang="en-US" sz="2400" i="1" dirty="0">
              <a:solidFill>
                <a:schemeClr val="tx1">
                  <a:lumMod val="65000"/>
                  <a:lumOff val="35000"/>
                </a:schemeClr>
              </a:solidFill>
              <a:latin typeface="Lucida Console" panose="020B0609040504020204" pitchFamily="49" charset="0"/>
              <a:cs typeface="Leelawadee UI Semilight" panose="020B0402040204020203" pitchFamily="34" charset="-34"/>
            </a:endParaRPr>
          </a:p>
          <a:p>
            <a:endParaRPr lang="en-US" sz="2400" i="1" dirty="0" smtClean="0">
              <a:solidFill>
                <a:schemeClr val="tx1">
                  <a:lumMod val="65000"/>
                  <a:lumOff val="35000"/>
                </a:schemeClr>
              </a:solidFill>
              <a:latin typeface="Lucida Console" panose="020B0609040504020204" pitchFamily="49" charset="0"/>
              <a:cs typeface="Leelawadee UI Semilight" panose="020B0402040204020203" pitchFamily="34" charset="-34"/>
            </a:endParaRPr>
          </a:p>
          <a:p>
            <a:endParaRPr lang="en-US" sz="2400" i="1" dirty="0">
              <a:solidFill>
                <a:schemeClr val="tx1">
                  <a:lumMod val="65000"/>
                  <a:lumOff val="35000"/>
                </a:schemeClr>
              </a:solidFill>
              <a:latin typeface="Lucida Console" panose="020B0609040504020204" pitchFamily="49" charset="0"/>
              <a:cs typeface="Leelawadee UI Semilight" panose="020B0402040204020203" pitchFamily="34" charset="-34"/>
            </a:endParaRPr>
          </a:p>
          <a:p>
            <a:endParaRPr lang="en-US" sz="2400" i="1" dirty="0" smtClean="0">
              <a:solidFill>
                <a:schemeClr val="tx1">
                  <a:lumMod val="65000"/>
                  <a:lumOff val="35000"/>
                </a:schemeClr>
              </a:solidFill>
              <a:latin typeface="Lucida Console" panose="020B0609040504020204" pitchFamily="49" charset="0"/>
              <a:cs typeface="Leelawadee UI Semilight" panose="020B0402040204020203" pitchFamily="34" charset="-34"/>
            </a:endParaRPr>
          </a:p>
          <a:p>
            <a:endParaRPr lang="en-US" sz="2400" i="1" dirty="0">
              <a:solidFill>
                <a:schemeClr val="tx1">
                  <a:lumMod val="65000"/>
                  <a:lumOff val="35000"/>
                </a:schemeClr>
              </a:solidFill>
              <a:latin typeface="Lucida Console" panose="020B0609040504020204" pitchFamily="49" charset="0"/>
              <a:cs typeface="Leelawadee UI Semilight" panose="020B0402040204020203" pitchFamily="34" charset="-34"/>
            </a:endParaRPr>
          </a:p>
          <a:p>
            <a:endPar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endParaRPr>
          </a:p>
        </p:txBody>
      </p:sp>
      <p:sp>
        <p:nvSpPr>
          <p:cNvPr id="6" name="TextBox 5"/>
          <p:cNvSpPr txBox="1"/>
          <p:nvPr/>
        </p:nvSpPr>
        <p:spPr bwMode="gray">
          <a:xfrm>
            <a:off x="540894" y="487680"/>
            <a:ext cx="7337480" cy="996033"/>
          </a:xfrm>
          <a:prstGeom prst="rect">
            <a:avLst/>
          </a:prstGeom>
          <a:noFill/>
        </p:spPr>
        <p:txBody>
          <a:bodyPr wrap="square" lIns="36000" tIns="36000" rIns="36000" bIns="36000" rtlCol="0">
            <a:spAutoFit/>
          </a:bodyPr>
          <a:lstStyle/>
          <a:p>
            <a:pPr marL="0" indent="0">
              <a:buNone/>
            </a:pPr>
            <a:r>
              <a:rPr lang="en-US" sz="6000" b="1" dirty="0">
                <a:solidFill>
                  <a:srgbClr val="F08843"/>
                </a:solidFill>
                <a:latin typeface="Leelawadee UI Semilight" panose="020B0402040204020203" pitchFamily="34" charset="-34"/>
                <a:cs typeface="Leelawadee UI Semilight" panose="020B0402040204020203" pitchFamily="34" charset="-34"/>
              </a:rPr>
              <a:t>s</a:t>
            </a:r>
            <a:r>
              <a:rPr lang="en-US" sz="6000" b="1" dirty="0" smtClean="0">
                <a:solidFill>
                  <a:srgbClr val="F08843"/>
                </a:solidFill>
                <a:latin typeface="Leelawadee UI Semilight" panose="020B0402040204020203" pitchFamily="34" charset="-34"/>
                <a:cs typeface="Leelawadee UI Semilight" panose="020B0402040204020203" pitchFamily="34" charset="-34"/>
              </a:rPr>
              <a:t>etting up a workflow</a:t>
            </a:r>
            <a:endParaRPr lang="en-US" sz="5400" b="1" dirty="0" smtClean="0">
              <a:solidFill>
                <a:srgbClr val="F08843"/>
              </a:solidFill>
              <a:latin typeface="Leelawadee UI Semilight" panose="020B0402040204020203" pitchFamily="34" charset="-34"/>
              <a:cs typeface="Leelawadee UI Semilight" panose="020B0402040204020203" pitchFamily="34" charset="-34"/>
            </a:endParaRPr>
          </a:p>
        </p:txBody>
      </p:sp>
    </p:spTree>
    <p:extLst>
      <p:ext uri="{BB962C8B-B14F-4D97-AF65-F5344CB8AC3E}">
        <p14:creationId xmlns:p14="http://schemas.microsoft.com/office/powerpoint/2010/main" val="250015871"/>
      </p:ext>
    </p:extLst>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bwMode="gray">
          <a:xfrm>
            <a:off x="540894" y="1869440"/>
            <a:ext cx="10498518" cy="3766022"/>
          </a:xfrm>
          <a:prstGeom prst="rect">
            <a:avLst/>
          </a:prstGeom>
          <a:solidFill>
            <a:schemeClr val="accent6">
              <a:lumMod val="20000"/>
              <a:lumOff val="80000"/>
            </a:schemeClr>
          </a:solidFill>
        </p:spPr>
        <p:txBody>
          <a:bodyPr wrap="square" lIns="36000" tIns="36000" rIns="36000" bIns="36000" rtlCol="0">
            <a:spAutoFit/>
          </a:bodyPr>
          <a:lstStyle/>
          <a:p>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 setup a basic preprocessing recipe</a:t>
            </a:r>
          </a:p>
          <a:p>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penguins_rec</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&lt;-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p>
          <a:p>
            <a:r>
              <a:rPr lang="en-US" sz="2400" i="1"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i="1"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recipe</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body_mass_g</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 data </a:t>
            </a:r>
            <a:r>
              <a:rPr lang="en-US" sz="2400" dirty="0" smtClean="0">
                <a:solidFill>
                  <a:schemeClr val="accent4"/>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penguins_train</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%&gt;%</a:t>
            </a:r>
          </a:p>
          <a:p>
            <a:r>
              <a:rPr lang="en-US" sz="2400" i="1"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i="1"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step_dummy</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all_nominal</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a:p>
            <a:endParaRPr lang="en-US" sz="2400" i="1" dirty="0">
              <a:solidFill>
                <a:schemeClr val="tx1">
                  <a:lumMod val="65000"/>
                  <a:lumOff val="35000"/>
                </a:schemeClr>
              </a:solidFill>
              <a:latin typeface="Lucida Console" panose="020B0609040504020204" pitchFamily="49" charset="0"/>
              <a:cs typeface="Leelawadee UI Semilight" panose="020B0402040204020203" pitchFamily="34" charset="-34"/>
            </a:endParaRPr>
          </a:p>
          <a:p>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 </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put together a workflow</a:t>
            </a:r>
          </a:p>
          <a:p>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penguins_wf</a:t>
            </a:r>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&lt;-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workflow</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%&gt;%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add_recipe</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penguins_rec</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%&gt;%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add_model</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boost_tree</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smtClean="0">
                <a:solidFill>
                  <a:schemeClr val="accent5"/>
                </a:solidFill>
                <a:latin typeface="Lucida Console" panose="020B0609040504020204" pitchFamily="49" charset="0"/>
                <a:cs typeface="Leelawadee UI Semilight" panose="020B0402040204020203" pitchFamily="34" charset="-34"/>
              </a:rPr>
              <a:t>“regression”</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p:txBody>
      </p:sp>
      <p:sp>
        <p:nvSpPr>
          <p:cNvPr id="4" name="TextBox 3"/>
          <p:cNvSpPr txBox="1"/>
          <p:nvPr/>
        </p:nvSpPr>
        <p:spPr bwMode="gray">
          <a:xfrm>
            <a:off x="540894" y="487680"/>
            <a:ext cx="7337480" cy="996033"/>
          </a:xfrm>
          <a:prstGeom prst="rect">
            <a:avLst/>
          </a:prstGeom>
          <a:noFill/>
        </p:spPr>
        <p:txBody>
          <a:bodyPr wrap="square" lIns="36000" tIns="36000" rIns="36000" bIns="36000" rtlCol="0">
            <a:spAutoFit/>
          </a:bodyPr>
          <a:lstStyle/>
          <a:p>
            <a:pPr marL="0" indent="0">
              <a:buNone/>
            </a:pPr>
            <a:r>
              <a:rPr lang="en-US" sz="6000" b="1" dirty="0">
                <a:solidFill>
                  <a:srgbClr val="F08843"/>
                </a:solidFill>
                <a:latin typeface="Leelawadee UI Semilight" panose="020B0402040204020203" pitchFamily="34" charset="-34"/>
                <a:cs typeface="Leelawadee UI Semilight" panose="020B0402040204020203" pitchFamily="34" charset="-34"/>
              </a:rPr>
              <a:t>s</a:t>
            </a:r>
            <a:r>
              <a:rPr lang="en-US" sz="6000" b="1" dirty="0" smtClean="0">
                <a:solidFill>
                  <a:srgbClr val="F08843"/>
                </a:solidFill>
                <a:latin typeface="Leelawadee UI Semilight" panose="020B0402040204020203" pitchFamily="34" charset="-34"/>
                <a:cs typeface="Leelawadee UI Semilight" panose="020B0402040204020203" pitchFamily="34" charset="-34"/>
              </a:rPr>
              <a:t>etting up a workflow</a:t>
            </a:r>
            <a:endParaRPr lang="en-US" sz="5400" b="1" dirty="0" smtClean="0">
              <a:solidFill>
                <a:srgbClr val="F08843"/>
              </a:solidFill>
              <a:latin typeface="Leelawadee UI Semilight" panose="020B0402040204020203" pitchFamily="34" charset="-34"/>
              <a:cs typeface="Leelawadee UI Semilight" panose="020B0402040204020203" pitchFamily="34" charset="-34"/>
            </a:endParaRPr>
          </a:p>
        </p:txBody>
      </p:sp>
    </p:spTree>
    <p:extLst>
      <p:ext uri="{BB962C8B-B14F-4D97-AF65-F5344CB8AC3E}">
        <p14:creationId xmlns:p14="http://schemas.microsoft.com/office/powerpoint/2010/main" val="421103171"/>
      </p:ext>
    </p:extLst>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bwMode="gray">
          <a:xfrm>
            <a:off x="540894" y="1869440"/>
            <a:ext cx="10498518" cy="4504686"/>
          </a:xfrm>
          <a:prstGeom prst="rect">
            <a:avLst/>
          </a:prstGeom>
          <a:solidFill>
            <a:schemeClr val="accent6">
              <a:lumMod val="20000"/>
              <a:lumOff val="80000"/>
            </a:schemeClr>
          </a:solidFill>
        </p:spPr>
        <p:txBody>
          <a:bodyPr wrap="square" lIns="36000" tIns="36000" rIns="36000" bIns="36000" rtlCol="0">
            <a:spAutoFit/>
          </a:bodyPr>
          <a:lstStyle/>
          <a:p>
            <a:r>
              <a:rPr lang="en-US" sz="2400" dirty="0" smtClean="0">
                <a:solidFill>
                  <a:srgbClr val="F08843"/>
                </a:solidFill>
                <a:latin typeface="Lucida Console" panose="020B0609040504020204" pitchFamily="49" charset="0"/>
                <a:cs typeface="Leelawadee UI Semilight" panose="020B0402040204020203" pitchFamily="34" charset="-34"/>
              </a:rPr>
              <a:t>library</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workboots</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a:p>
            <a:endPar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endParaRPr>
          </a:p>
          <a:p>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 generate a bootstrap prediction interval</a:t>
            </a:r>
          </a:p>
          <a:p>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set.seed</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smtClean="0">
                <a:solidFill>
                  <a:srgbClr val="8843F0"/>
                </a:solidFill>
                <a:latin typeface="Lucida Console" panose="020B0609040504020204" pitchFamily="49" charset="0"/>
                <a:cs typeface="Leelawadee UI Semilight" panose="020B0402040204020203" pitchFamily="34" charset="-34"/>
              </a:rPr>
              <a:t>345</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endPar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endParaRPr>
          </a:p>
          <a:p>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penguins_preds</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&lt;-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penguins_wf</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%&gt;%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predict_boots</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n </a:t>
            </a:r>
            <a:r>
              <a:rPr lang="en-US" sz="2400" dirty="0" smtClean="0">
                <a:solidFill>
                  <a:schemeClr val="accent4"/>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rgbClr val="8843F0"/>
                </a:solidFill>
                <a:latin typeface="Lucida Console" panose="020B0609040504020204" pitchFamily="49" charset="0"/>
                <a:cs typeface="Leelawadee UI Semilight" panose="020B0402040204020203" pitchFamily="34" charset="-34"/>
              </a:rPr>
              <a:t>2000</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training_data</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penguins_train</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new_data</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penguins_test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interval </a:t>
            </a:r>
            <a:r>
              <a:rPr lang="en-US" sz="2400" dirty="0" smtClean="0">
                <a:solidFill>
                  <a:schemeClr val="accent4"/>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5"/>
                </a:solidFill>
                <a:latin typeface="Lucida Console" panose="020B0609040504020204" pitchFamily="49" charset="0"/>
                <a:cs typeface="Leelawadee UI Semilight" panose="020B0402040204020203" pitchFamily="34" charset="-34"/>
              </a:rPr>
              <a:t>“prediction”</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p:txBody>
      </p:sp>
      <p:sp>
        <p:nvSpPr>
          <p:cNvPr id="6" name="TextBox 5"/>
          <p:cNvSpPr txBox="1"/>
          <p:nvPr/>
        </p:nvSpPr>
        <p:spPr bwMode="gray">
          <a:xfrm>
            <a:off x="540894" y="487680"/>
            <a:ext cx="7337480" cy="996033"/>
          </a:xfrm>
          <a:prstGeom prst="rect">
            <a:avLst/>
          </a:prstGeom>
          <a:noFill/>
        </p:spPr>
        <p:txBody>
          <a:bodyPr wrap="square" lIns="36000" tIns="36000" rIns="36000" bIns="36000" rtlCol="0">
            <a:spAutoFit/>
          </a:bodyPr>
          <a:lstStyle/>
          <a:p>
            <a:pPr marL="0" indent="0">
              <a:buNone/>
            </a:pPr>
            <a:r>
              <a:rPr lang="en-US" sz="6000" b="1" dirty="0" err="1">
                <a:solidFill>
                  <a:srgbClr val="F08843"/>
                </a:solidFill>
                <a:latin typeface="Leelawadee UI Semilight" panose="020B0402040204020203" pitchFamily="34" charset="-34"/>
                <a:cs typeface="Leelawadee UI Semilight" panose="020B0402040204020203" pitchFamily="34" charset="-34"/>
              </a:rPr>
              <a:t>w</a:t>
            </a:r>
            <a:r>
              <a:rPr lang="en-US" sz="6000" b="1" dirty="0" err="1" smtClean="0">
                <a:solidFill>
                  <a:srgbClr val="F08843"/>
                </a:solidFill>
                <a:latin typeface="Leelawadee UI Semilight" panose="020B0402040204020203" pitchFamily="34" charset="-34"/>
                <a:cs typeface="Leelawadee UI Semilight" panose="020B0402040204020203" pitchFamily="34" charset="-34"/>
              </a:rPr>
              <a:t>orkbootin</a:t>
            </a:r>
            <a:r>
              <a:rPr lang="en-US" sz="6000" b="1" dirty="0" smtClean="0">
                <a:solidFill>
                  <a:srgbClr val="F08843"/>
                </a:solidFill>
                <a:latin typeface="Leelawadee UI Semilight" panose="020B0402040204020203" pitchFamily="34" charset="-34"/>
                <a:cs typeface="Leelawadee UI Semilight" panose="020B0402040204020203" pitchFamily="34" charset="-34"/>
              </a:rPr>
              <a:t>’</a:t>
            </a:r>
            <a:endParaRPr lang="en-US" sz="5400" b="1" dirty="0" smtClean="0">
              <a:solidFill>
                <a:srgbClr val="F08843"/>
              </a:solidFill>
              <a:latin typeface="Leelawadee UI Semilight" panose="020B0402040204020203" pitchFamily="34" charset="-34"/>
              <a:cs typeface="Leelawadee UI Semilight" panose="020B0402040204020203" pitchFamily="34" charset="-34"/>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160090" y="203394"/>
            <a:ext cx="1357105" cy="1565890"/>
          </a:xfrm>
          <a:prstGeom prst="rect">
            <a:avLst/>
          </a:prstGeom>
        </p:spPr>
      </p:pic>
    </p:spTree>
    <p:extLst>
      <p:ext uri="{BB962C8B-B14F-4D97-AF65-F5344CB8AC3E}">
        <p14:creationId xmlns:p14="http://schemas.microsoft.com/office/powerpoint/2010/main" val="1097586991"/>
      </p:ext>
    </p:extLst>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bwMode="gray">
          <a:xfrm>
            <a:off x="540894" y="1869440"/>
            <a:ext cx="10498518" cy="4504686"/>
          </a:xfrm>
          <a:prstGeom prst="rect">
            <a:avLst/>
          </a:prstGeom>
          <a:solidFill>
            <a:schemeClr val="accent6">
              <a:lumMod val="20000"/>
              <a:lumOff val="80000"/>
            </a:schemeClr>
          </a:solidFill>
        </p:spPr>
        <p:txBody>
          <a:bodyPr wrap="square" lIns="36000" tIns="36000" rIns="36000" bIns="36000" rtlCol="0">
            <a:spAutoFit/>
          </a:bodyPr>
          <a:lstStyle/>
          <a:p>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penguins_preds</a:t>
            </a:r>
            <a:endPar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endParaRPr>
          </a:p>
          <a:p>
            <a:endPar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endParaRPr>
          </a:p>
          <a:p>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#&gt; # A </a:t>
            </a:r>
            <a:r>
              <a:rPr lang="en-US" sz="2400" i="1" dirty="0" err="1" smtClean="0">
                <a:solidFill>
                  <a:schemeClr val="tx2">
                    <a:lumMod val="60000"/>
                    <a:lumOff val="40000"/>
                  </a:schemeClr>
                </a:solidFill>
                <a:latin typeface="Lucida Console" panose="020B0609040504020204" pitchFamily="49" charset="0"/>
                <a:cs typeface="Leelawadee UI Semilight" panose="020B0402040204020203" pitchFamily="34" charset="-34"/>
              </a:rPr>
              <a:t>tibble</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 84 x 5</a:t>
            </a:r>
          </a:p>
          <a:p>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#&gt;    </a:t>
            </a:r>
            <a:r>
              <a:rPr lang="en-US" sz="2400" i="1" dirty="0" err="1" smtClean="0">
                <a:solidFill>
                  <a:schemeClr val="tx2">
                    <a:lumMod val="60000"/>
                    <a:lumOff val="40000"/>
                  </a:schemeClr>
                </a:solidFill>
                <a:latin typeface="Lucida Console" panose="020B0609040504020204" pitchFamily="49" charset="0"/>
                <a:cs typeface="Leelawadee UI Semilight" panose="020B0402040204020203" pitchFamily="34" charset="-34"/>
              </a:rPr>
              <a:t>rowid</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 .</a:t>
            </a:r>
            <a:r>
              <a:rPr lang="en-US" sz="2400" i="1" dirty="0" err="1" smtClean="0">
                <a:solidFill>
                  <a:schemeClr val="tx2">
                    <a:lumMod val="60000"/>
                    <a:lumOff val="40000"/>
                  </a:schemeClr>
                </a:solidFill>
                <a:latin typeface="Lucida Console" panose="020B0609040504020204" pitchFamily="49" charset="0"/>
                <a:cs typeface="Leelawadee UI Semilight" panose="020B0402040204020203" pitchFamily="34" charset="-34"/>
              </a:rPr>
              <a:t>preds</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               </a:t>
            </a:r>
          </a:p>
          <a:p>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#&gt;    &lt;</a:t>
            </a:r>
            <a:r>
              <a:rPr lang="en-US" sz="2400" i="1" dirty="0" err="1" smtClean="0">
                <a:solidFill>
                  <a:schemeClr val="tx2">
                    <a:lumMod val="60000"/>
                    <a:lumOff val="40000"/>
                  </a:schemeClr>
                </a:solidFill>
                <a:latin typeface="Lucida Console" panose="020B0609040504020204" pitchFamily="49" charset="0"/>
                <a:cs typeface="Leelawadee UI Semilight" panose="020B0402040204020203" pitchFamily="34" charset="-34"/>
              </a:rPr>
              <a:t>int</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&gt; &lt;list&gt;               </a:t>
            </a:r>
          </a:p>
          <a:p>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#&gt; 1      1 &lt;</a:t>
            </a:r>
            <a:r>
              <a:rPr lang="en-US" sz="2400" i="1" dirty="0" err="1" smtClean="0">
                <a:solidFill>
                  <a:schemeClr val="tx2">
                    <a:lumMod val="60000"/>
                    <a:lumOff val="40000"/>
                  </a:schemeClr>
                </a:solidFill>
                <a:latin typeface="Lucida Console" panose="020B0609040504020204" pitchFamily="49" charset="0"/>
                <a:cs typeface="Leelawadee UI Semilight" panose="020B0402040204020203" pitchFamily="34" charset="-34"/>
              </a:rPr>
              <a:t>tibble</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 [2,000 x 2]&gt; </a:t>
            </a:r>
          </a:p>
          <a:p>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#&gt; 2      2 </a:t>
            </a:r>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&lt;</a:t>
            </a:r>
            <a:r>
              <a:rPr lang="en-US" sz="2400" i="1" dirty="0" err="1">
                <a:solidFill>
                  <a:schemeClr val="tx2">
                    <a:lumMod val="60000"/>
                    <a:lumOff val="40000"/>
                  </a:schemeClr>
                </a:solidFill>
                <a:latin typeface="Lucida Console" panose="020B0609040504020204" pitchFamily="49" charset="0"/>
                <a:cs typeface="Leelawadee UI Semilight" panose="020B0402040204020203" pitchFamily="34" charset="-34"/>
              </a:rPr>
              <a:t>tibble</a:t>
            </a:r>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 [2,000 x 2</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]&gt; </a:t>
            </a:r>
          </a:p>
          <a:p>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#&gt; 3      3 &lt;</a:t>
            </a:r>
            <a:r>
              <a:rPr lang="en-US" sz="2400" i="1" dirty="0" err="1">
                <a:solidFill>
                  <a:schemeClr val="tx2">
                    <a:lumMod val="60000"/>
                    <a:lumOff val="40000"/>
                  </a:schemeClr>
                </a:solidFill>
                <a:latin typeface="Lucida Console" panose="020B0609040504020204" pitchFamily="49" charset="0"/>
                <a:cs typeface="Leelawadee UI Semilight" panose="020B0402040204020203" pitchFamily="34" charset="-34"/>
              </a:rPr>
              <a:t>tibble</a:t>
            </a:r>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 [2,000 x 2</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]&gt;  </a:t>
            </a:r>
          </a:p>
          <a:p>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#&gt; 4      4 </a:t>
            </a:r>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&lt;</a:t>
            </a:r>
            <a:r>
              <a:rPr lang="en-US" sz="2400" i="1" dirty="0" err="1">
                <a:solidFill>
                  <a:schemeClr val="tx2">
                    <a:lumMod val="60000"/>
                    <a:lumOff val="40000"/>
                  </a:schemeClr>
                </a:solidFill>
                <a:latin typeface="Lucida Console" panose="020B0609040504020204" pitchFamily="49" charset="0"/>
                <a:cs typeface="Leelawadee UI Semilight" panose="020B0402040204020203" pitchFamily="34" charset="-34"/>
              </a:rPr>
              <a:t>tibble</a:t>
            </a:r>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 [2,000 x 2</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]&gt; </a:t>
            </a:r>
          </a:p>
          <a:p>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#&gt; 5      5 &lt;</a:t>
            </a:r>
            <a:r>
              <a:rPr lang="en-US" sz="2400" i="1" dirty="0" err="1">
                <a:solidFill>
                  <a:schemeClr val="tx2">
                    <a:lumMod val="60000"/>
                    <a:lumOff val="40000"/>
                  </a:schemeClr>
                </a:solidFill>
                <a:latin typeface="Lucida Console" panose="020B0609040504020204" pitchFamily="49" charset="0"/>
                <a:cs typeface="Leelawadee UI Semilight" panose="020B0402040204020203" pitchFamily="34" charset="-34"/>
              </a:rPr>
              <a:t>tibble</a:t>
            </a:r>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 [2,000 x 2</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]&gt; </a:t>
            </a:r>
          </a:p>
          <a:p>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#&gt; # ... With 79 more </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rows</a:t>
            </a:r>
          </a:p>
          <a:p>
            <a:endPar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endParaRPr>
          </a:p>
        </p:txBody>
      </p:sp>
      <p:sp>
        <p:nvSpPr>
          <p:cNvPr id="6" name="TextBox 5"/>
          <p:cNvSpPr txBox="1"/>
          <p:nvPr/>
        </p:nvSpPr>
        <p:spPr bwMode="gray">
          <a:xfrm>
            <a:off x="540894" y="487680"/>
            <a:ext cx="7337480" cy="996033"/>
          </a:xfrm>
          <a:prstGeom prst="rect">
            <a:avLst/>
          </a:prstGeom>
          <a:noFill/>
        </p:spPr>
        <p:txBody>
          <a:bodyPr wrap="square" lIns="36000" tIns="36000" rIns="36000" bIns="36000" rtlCol="0">
            <a:spAutoFit/>
          </a:bodyPr>
          <a:lstStyle/>
          <a:p>
            <a:pPr marL="0" indent="0">
              <a:buNone/>
            </a:pPr>
            <a:r>
              <a:rPr lang="en-US" sz="6000" b="1" dirty="0" err="1">
                <a:solidFill>
                  <a:srgbClr val="F08843"/>
                </a:solidFill>
                <a:latin typeface="Leelawadee UI Semilight" panose="020B0402040204020203" pitchFamily="34" charset="-34"/>
                <a:cs typeface="Leelawadee UI Semilight" panose="020B0402040204020203" pitchFamily="34" charset="-34"/>
              </a:rPr>
              <a:t>w</a:t>
            </a:r>
            <a:r>
              <a:rPr lang="en-US" sz="6000" b="1" dirty="0" err="1" smtClean="0">
                <a:solidFill>
                  <a:srgbClr val="F08843"/>
                </a:solidFill>
                <a:latin typeface="Leelawadee UI Semilight" panose="020B0402040204020203" pitchFamily="34" charset="-34"/>
                <a:cs typeface="Leelawadee UI Semilight" panose="020B0402040204020203" pitchFamily="34" charset="-34"/>
              </a:rPr>
              <a:t>orkbootin</a:t>
            </a:r>
            <a:r>
              <a:rPr lang="en-US" sz="6000" b="1" dirty="0" smtClean="0">
                <a:solidFill>
                  <a:srgbClr val="F08843"/>
                </a:solidFill>
                <a:latin typeface="Leelawadee UI Semilight" panose="020B0402040204020203" pitchFamily="34" charset="-34"/>
                <a:cs typeface="Leelawadee UI Semilight" panose="020B0402040204020203" pitchFamily="34" charset="-34"/>
              </a:rPr>
              <a:t>’</a:t>
            </a:r>
            <a:endParaRPr lang="en-US" sz="5400" b="1" dirty="0" smtClean="0">
              <a:solidFill>
                <a:srgbClr val="F08843"/>
              </a:solidFill>
              <a:latin typeface="Leelawadee UI Semilight" panose="020B0402040204020203" pitchFamily="34" charset="-34"/>
              <a:cs typeface="Leelawadee UI Semilight" panose="020B0402040204020203" pitchFamily="34" charset="-34"/>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160090" y="203394"/>
            <a:ext cx="1357105" cy="1565890"/>
          </a:xfrm>
          <a:prstGeom prst="rect">
            <a:avLst/>
          </a:prstGeom>
        </p:spPr>
      </p:pic>
    </p:spTree>
    <p:extLst>
      <p:ext uri="{BB962C8B-B14F-4D97-AF65-F5344CB8AC3E}">
        <p14:creationId xmlns:p14="http://schemas.microsoft.com/office/powerpoint/2010/main" val="3027691672"/>
      </p:ext>
    </p:extLst>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2000" cy="6858001"/>
          </a:xfrm>
          <a:prstGeom prst="rect">
            <a:avLst/>
          </a:prstGeom>
        </p:spPr>
      </p:pic>
    </p:spTree>
    <p:extLst>
      <p:ext uri="{BB962C8B-B14F-4D97-AF65-F5344CB8AC3E}">
        <p14:creationId xmlns:p14="http://schemas.microsoft.com/office/powerpoint/2010/main" val="166474926"/>
      </p:ext>
    </p:extLst>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bwMode="gray">
          <a:xfrm>
            <a:off x="540894" y="1869440"/>
            <a:ext cx="10498518" cy="4504686"/>
          </a:xfrm>
          <a:prstGeom prst="rect">
            <a:avLst/>
          </a:prstGeom>
          <a:solidFill>
            <a:schemeClr val="accent6">
              <a:lumMod val="20000"/>
              <a:lumOff val="80000"/>
            </a:schemeClr>
          </a:solidFill>
        </p:spPr>
        <p:txBody>
          <a:bodyPr wrap="square" lIns="36000" tIns="36000" rIns="36000" bIns="36000" rtlCol="0">
            <a:spAutoFit/>
          </a:bodyPr>
          <a:lstStyle/>
          <a:p>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penguins_preds</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%&gt;%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summarise_predictions</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%&gt;%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select</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smtClean="0">
                <a:solidFill>
                  <a:schemeClr val="accent4"/>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preds</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endParaRPr lang="en-US" sz="2400" dirty="0">
              <a:solidFill>
                <a:schemeClr val="accent2">
                  <a:lumMod val="60000"/>
                  <a:lumOff val="40000"/>
                </a:schemeClr>
              </a:solidFill>
              <a:latin typeface="Lucida Console" panose="020B0609040504020204" pitchFamily="49" charset="0"/>
              <a:cs typeface="Leelawadee UI Semilight" panose="020B0402040204020203" pitchFamily="34" charset="-34"/>
            </a:endParaRPr>
          </a:p>
          <a:p>
            <a:endPar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endParaRPr>
          </a:p>
          <a:p>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#&gt; # A </a:t>
            </a:r>
            <a:r>
              <a:rPr lang="en-US" sz="2400" i="1" dirty="0" err="1" smtClean="0">
                <a:solidFill>
                  <a:schemeClr val="tx2">
                    <a:lumMod val="60000"/>
                    <a:lumOff val="40000"/>
                  </a:schemeClr>
                </a:solidFill>
                <a:latin typeface="Lucida Console" panose="020B0609040504020204" pitchFamily="49" charset="0"/>
                <a:cs typeface="Leelawadee UI Semilight" panose="020B0402040204020203" pitchFamily="34" charset="-34"/>
              </a:rPr>
              <a:t>tibble</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 84 x 5</a:t>
            </a:r>
          </a:p>
          <a:p>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#&gt;    </a:t>
            </a:r>
            <a:r>
              <a:rPr lang="en-US" sz="2400" i="1" dirty="0" err="1" smtClean="0">
                <a:solidFill>
                  <a:schemeClr val="tx2">
                    <a:lumMod val="60000"/>
                    <a:lumOff val="40000"/>
                  </a:schemeClr>
                </a:solidFill>
                <a:latin typeface="Lucida Console" panose="020B0609040504020204" pitchFamily="49" charset="0"/>
                <a:cs typeface="Leelawadee UI Semilight" panose="020B0402040204020203" pitchFamily="34" charset="-34"/>
              </a:rPr>
              <a:t>rowid</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 .</a:t>
            </a:r>
            <a:r>
              <a:rPr lang="en-US" sz="2400" i="1" dirty="0" err="1" smtClean="0">
                <a:solidFill>
                  <a:schemeClr val="tx2">
                    <a:lumMod val="60000"/>
                    <a:lumOff val="40000"/>
                  </a:schemeClr>
                </a:solidFill>
                <a:latin typeface="Lucida Console" panose="020B0609040504020204" pitchFamily="49" charset="0"/>
                <a:cs typeface="Leelawadee UI Semilight" panose="020B0402040204020203" pitchFamily="34" charset="-34"/>
              </a:rPr>
              <a:t>pred</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 .</a:t>
            </a:r>
            <a:r>
              <a:rPr lang="en-US" sz="2400" i="1" dirty="0" err="1" smtClean="0">
                <a:solidFill>
                  <a:schemeClr val="tx2">
                    <a:lumMod val="60000"/>
                    <a:lumOff val="40000"/>
                  </a:schemeClr>
                </a:solidFill>
                <a:latin typeface="Lucida Console" panose="020B0609040504020204" pitchFamily="49" charset="0"/>
                <a:cs typeface="Leelawadee UI Semilight" panose="020B0402040204020203" pitchFamily="34" charset="-34"/>
              </a:rPr>
              <a:t>pred_lower</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 .</a:t>
            </a:r>
            <a:r>
              <a:rPr lang="en-US" sz="2400" i="1" dirty="0" err="1" smtClean="0">
                <a:solidFill>
                  <a:schemeClr val="tx2">
                    <a:lumMod val="60000"/>
                    <a:lumOff val="40000"/>
                  </a:schemeClr>
                </a:solidFill>
                <a:latin typeface="Lucida Console" panose="020B0609040504020204" pitchFamily="49" charset="0"/>
                <a:cs typeface="Leelawadee UI Semilight" panose="020B0402040204020203" pitchFamily="34" charset="-34"/>
              </a:rPr>
              <a:t>pred_upper</a:t>
            </a:r>
            <a:endPar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endParaRPr>
          </a:p>
          <a:p>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#&gt;    &lt;</a:t>
            </a:r>
            <a:r>
              <a:rPr lang="en-US" sz="2400" i="1" dirty="0" err="1" smtClean="0">
                <a:solidFill>
                  <a:schemeClr val="tx2">
                    <a:lumMod val="60000"/>
                    <a:lumOff val="40000"/>
                  </a:schemeClr>
                </a:solidFill>
                <a:latin typeface="Lucida Console" panose="020B0609040504020204" pitchFamily="49" charset="0"/>
                <a:cs typeface="Leelawadee UI Semilight" panose="020B0402040204020203" pitchFamily="34" charset="-34"/>
              </a:rPr>
              <a:t>int</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&gt; &lt;</a:t>
            </a:r>
            <a:r>
              <a:rPr lang="en-US" sz="2400" i="1" dirty="0" err="1" smtClean="0">
                <a:solidFill>
                  <a:schemeClr val="tx2">
                    <a:lumMod val="60000"/>
                    <a:lumOff val="40000"/>
                  </a:schemeClr>
                </a:solidFill>
                <a:latin typeface="Lucida Console" panose="020B0609040504020204" pitchFamily="49" charset="0"/>
                <a:cs typeface="Leelawadee UI Semilight" panose="020B0402040204020203" pitchFamily="34" charset="-34"/>
              </a:rPr>
              <a:t>dbl</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&gt;       &lt;</a:t>
            </a:r>
            <a:r>
              <a:rPr lang="en-US" sz="2400" i="1" dirty="0" err="1" smtClean="0">
                <a:solidFill>
                  <a:schemeClr val="tx2">
                    <a:lumMod val="60000"/>
                    <a:lumOff val="40000"/>
                  </a:schemeClr>
                </a:solidFill>
                <a:latin typeface="Lucida Console" panose="020B0609040504020204" pitchFamily="49" charset="0"/>
                <a:cs typeface="Leelawadee UI Semilight" panose="020B0402040204020203" pitchFamily="34" charset="-34"/>
              </a:rPr>
              <a:t>dbl</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&gt;       &lt;</a:t>
            </a:r>
            <a:r>
              <a:rPr lang="en-US" sz="2400" i="1" dirty="0" err="1" smtClean="0">
                <a:solidFill>
                  <a:schemeClr val="tx2">
                    <a:lumMod val="60000"/>
                    <a:lumOff val="40000"/>
                  </a:schemeClr>
                </a:solidFill>
                <a:latin typeface="Lucida Console" panose="020B0609040504020204" pitchFamily="49" charset="0"/>
                <a:cs typeface="Leelawadee UI Semilight" panose="020B0402040204020203" pitchFamily="34" charset="-34"/>
              </a:rPr>
              <a:t>dbl</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&gt;</a:t>
            </a:r>
          </a:p>
          <a:p>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#&gt; 1      1 3465.       2913.       3994.</a:t>
            </a:r>
          </a:p>
          <a:p>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#&gt; 2      2 3535.       2982.       4100.</a:t>
            </a:r>
          </a:p>
          <a:p>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#&gt; 3      3 </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3604.       3050.       4187.</a:t>
            </a:r>
          </a:p>
          <a:p>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#&gt; 4      4 4157.       3477.       4764.</a:t>
            </a:r>
          </a:p>
          <a:p>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#&gt; 5      5 </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3868.       3305.       4372.</a:t>
            </a:r>
          </a:p>
          <a:p>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#&gt; # ... With 79 more rows</a:t>
            </a:r>
            <a:endPar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endParaRPr>
          </a:p>
        </p:txBody>
      </p:sp>
      <p:sp>
        <p:nvSpPr>
          <p:cNvPr id="6" name="TextBox 5"/>
          <p:cNvSpPr txBox="1"/>
          <p:nvPr/>
        </p:nvSpPr>
        <p:spPr bwMode="gray">
          <a:xfrm>
            <a:off x="540894" y="487680"/>
            <a:ext cx="7337480" cy="996033"/>
          </a:xfrm>
          <a:prstGeom prst="rect">
            <a:avLst/>
          </a:prstGeom>
          <a:noFill/>
        </p:spPr>
        <p:txBody>
          <a:bodyPr wrap="square" lIns="36000" tIns="36000" rIns="36000" bIns="36000" rtlCol="0">
            <a:spAutoFit/>
          </a:bodyPr>
          <a:lstStyle/>
          <a:p>
            <a:pPr marL="0" indent="0">
              <a:buNone/>
            </a:pPr>
            <a:r>
              <a:rPr lang="en-US" sz="6000" b="1" dirty="0" err="1">
                <a:solidFill>
                  <a:srgbClr val="F08843"/>
                </a:solidFill>
                <a:latin typeface="Leelawadee UI Semilight" panose="020B0402040204020203" pitchFamily="34" charset="-34"/>
                <a:cs typeface="Leelawadee UI Semilight" panose="020B0402040204020203" pitchFamily="34" charset="-34"/>
              </a:rPr>
              <a:t>w</a:t>
            </a:r>
            <a:r>
              <a:rPr lang="en-US" sz="6000" b="1" dirty="0" err="1" smtClean="0">
                <a:solidFill>
                  <a:srgbClr val="F08843"/>
                </a:solidFill>
                <a:latin typeface="Leelawadee UI Semilight" panose="020B0402040204020203" pitchFamily="34" charset="-34"/>
                <a:cs typeface="Leelawadee UI Semilight" panose="020B0402040204020203" pitchFamily="34" charset="-34"/>
              </a:rPr>
              <a:t>orkbootin</a:t>
            </a:r>
            <a:r>
              <a:rPr lang="en-US" sz="6000" b="1" dirty="0" smtClean="0">
                <a:solidFill>
                  <a:srgbClr val="F08843"/>
                </a:solidFill>
                <a:latin typeface="Leelawadee UI Semilight" panose="020B0402040204020203" pitchFamily="34" charset="-34"/>
                <a:cs typeface="Leelawadee UI Semilight" panose="020B0402040204020203" pitchFamily="34" charset="-34"/>
              </a:rPr>
              <a:t>’</a:t>
            </a:r>
            <a:endParaRPr lang="en-US" sz="5400" b="1" dirty="0" smtClean="0">
              <a:solidFill>
                <a:srgbClr val="F08843"/>
              </a:solidFill>
              <a:latin typeface="Leelawadee UI Semilight" panose="020B0402040204020203" pitchFamily="34" charset="-34"/>
              <a:cs typeface="Leelawadee UI Semilight" panose="020B0402040204020203" pitchFamily="34" charset="-34"/>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160090" y="203394"/>
            <a:ext cx="1357105" cy="1565890"/>
          </a:xfrm>
          <a:prstGeom prst="rect">
            <a:avLst/>
          </a:prstGeom>
        </p:spPr>
      </p:pic>
    </p:spTree>
    <p:extLst>
      <p:ext uri="{BB962C8B-B14F-4D97-AF65-F5344CB8AC3E}">
        <p14:creationId xmlns:p14="http://schemas.microsoft.com/office/powerpoint/2010/main" val="3282854597"/>
      </p:ext>
    </p:extLst>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bwMode="gray">
          <a:xfrm>
            <a:off x="540894" y="1869440"/>
            <a:ext cx="10498518" cy="4504686"/>
          </a:xfrm>
          <a:prstGeom prst="rect">
            <a:avLst/>
          </a:prstGeom>
          <a:solidFill>
            <a:schemeClr val="accent6">
              <a:lumMod val="20000"/>
              <a:lumOff val="80000"/>
            </a:schemeClr>
          </a:solidFill>
        </p:spPr>
        <p:txBody>
          <a:bodyPr wrap="square" lIns="36000" tIns="36000" rIns="36000" bIns="36000" rtlCol="0">
            <a:spAutoFit/>
          </a:bodyPr>
          <a:lstStyle/>
          <a:p>
            <a:r>
              <a:rPr lang="en-US" sz="2400" dirty="0" smtClean="0">
                <a:solidFill>
                  <a:srgbClr val="F08843"/>
                </a:solidFill>
                <a:latin typeface="Lucida Console" panose="020B0609040504020204" pitchFamily="49" charset="0"/>
                <a:cs typeface="Leelawadee UI Semilight" panose="020B0402040204020203" pitchFamily="34" charset="-34"/>
              </a:rPr>
              <a:t>library</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workboots</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a:p>
            <a:endPar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endParaRPr>
          </a:p>
          <a:p>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 generate a bootstrap prediction interval</a:t>
            </a:r>
          </a:p>
          <a:p>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set.seed</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smtClean="0">
                <a:solidFill>
                  <a:srgbClr val="8843F0"/>
                </a:solidFill>
                <a:latin typeface="Lucida Console" panose="020B0609040504020204" pitchFamily="49" charset="0"/>
                <a:cs typeface="Leelawadee UI Semilight" panose="020B0402040204020203" pitchFamily="34" charset="-34"/>
              </a:rPr>
              <a:t>345</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endPar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endParaRPr>
          </a:p>
          <a:p>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penguins_preds</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&lt;-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penguins_wf</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%&gt;%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predict_boots</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n </a:t>
            </a:r>
            <a:r>
              <a:rPr lang="en-US" sz="2400" dirty="0" smtClean="0">
                <a:solidFill>
                  <a:schemeClr val="accent4"/>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rgbClr val="8843F0"/>
                </a:solidFill>
                <a:latin typeface="Lucida Console" panose="020B0609040504020204" pitchFamily="49" charset="0"/>
                <a:cs typeface="Leelawadee UI Semilight" panose="020B0402040204020203" pitchFamily="34" charset="-34"/>
              </a:rPr>
              <a:t>2000</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training_data</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penguins_train</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new_data</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penguins_test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interval </a:t>
            </a:r>
            <a:r>
              <a:rPr lang="en-US" sz="2400" dirty="0" smtClean="0">
                <a:solidFill>
                  <a:schemeClr val="accent4"/>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5"/>
                </a:solidFill>
                <a:latin typeface="Lucida Console" panose="020B0609040504020204" pitchFamily="49" charset="0"/>
                <a:cs typeface="Leelawadee UI Semilight" panose="020B0402040204020203" pitchFamily="34" charset="-34"/>
              </a:rPr>
              <a:t>“prediction”</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p:txBody>
      </p:sp>
      <p:sp>
        <p:nvSpPr>
          <p:cNvPr id="6" name="TextBox 5"/>
          <p:cNvSpPr txBox="1"/>
          <p:nvPr/>
        </p:nvSpPr>
        <p:spPr bwMode="gray">
          <a:xfrm>
            <a:off x="540894" y="487680"/>
            <a:ext cx="7337480" cy="996033"/>
          </a:xfrm>
          <a:prstGeom prst="rect">
            <a:avLst/>
          </a:prstGeom>
          <a:noFill/>
        </p:spPr>
        <p:txBody>
          <a:bodyPr wrap="square" lIns="36000" tIns="36000" rIns="36000" bIns="36000" rtlCol="0">
            <a:spAutoFit/>
          </a:bodyPr>
          <a:lstStyle/>
          <a:p>
            <a:pPr marL="0" indent="0">
              <a:buNone/>
            </a:pPr>
            <a:r>
              <a:rPr lang="en-US" sz="6000" b="1" dirty="0" err="1">
                <a:solidFill>
                  <a:srgbClr val="F08843"/>
                </a:solidFill>
                <a:latin typeface="Leelawadee UI Semilight" panose="020B0402040204020203" pitchFamily="34" charset="-34"/>
                <a:cs typeface="Leelawadee UI Semilight" panose="020B0402040204020203" pitchFamily="34" charset="-34"/>
              </a:rPr>
              <a:t>w</a:t>
            </a:r>
            <a:r>
              <a:rPr lang="en-US" sz="6000" b="1" dirty="0" err="1" smtClean="0">
                <a:solidFill>
                  <a:srgbClr val="F08843"/>
                </a:solidFill>
                <a:latin typeface="Leelawadee UI Semilight" panose="020B0402040204020203" pitchFamily="34" charset="-34"/>
                <a:cs typeface="Leelawadee UI Semilight" panose="020B0402040204020203" pitchFamily="34" charset="-34"/>
              </a:rPr>
              <a:t>orkbootin</a:t>
            </a:r>
            <a:r>
              <a:rPr lang="en-US" sz="6000" b="1" dirty="0" smtClean="0">
                <a:solidFill>
                  <a:srgbClr val="F08843"/>
                </a:solidFill>
                <a:latin typeface="Leelawadee UI Semilight" panose="020B0402040204020203" pitchFamily="34" charset="-34"/>
                <a:cs typeface="Leelawadee UI Semilight" panose="020B0402040204020203" pitchFamily="34" charset="-34"/>
              </a:rPr>
              <a:t>’</a:t>
            </a:r>
            <a:endParaRPr lang="en-US" sz="5400" b="1" dirty="0" smtClean="0">
              <a:solidFill>
                <a:srgbClr val="F08843"/>
              </a:solidFill>
              <a:latin typeface="Leelawadee UI Semilight" panose="020B0402040204020203" pitchFamily="34" charset="-34"/>
              <a:cs typeface="Leelawadee UI Semilight" panose="020B0402040204020203" pitchFamily="34" charset="-34"/>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160090" y="203394"/>
            <a:ext cx="1357105" cy="1565890"/>
          </a:xfrm>
          <a:prstGeom prst="rect">
            <a:avLst/>
          </a:prstGeom>
        </p:spPr>
      </p:pic>
    </p:spTree>
    <p:extLst>
      <p:ext uri="{BB962C8B-B14F-4D97-AF65-F5344CB8AC3E}">
        <p14:creationId xmlns:p14="http://schemas.microsoft.com/office/powerpoint/2010/main" val="2167158915"/>
      </p:ext>
    </p:extLst>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bwMode="gray">
          <a:xfrm>
            <a:off x="540894" y="1869440"/>
            <a:ext cx="10498518" cy="4504686"/>
          </a:xfrm>
          <a:prstGeom prst="rect">
            <a:avLst/>
          </a:prstGeom>
          <a:solidFill>
            <a:schemeClr val="accent6">
              <a:lumMod val="20000"/>
              <a:lumOff val="80000"/>
            </a:schemeClr>
          </a:solidFill>
        </p:spPr>
        <p:txBody>
          <a:bodyPr wrap="square" lIns="36000" tIns="36000" rIns="36000" bIns="36000" rtlCol="0">
            <a:spAutoFit/>
          </a:bodyPr>
          <a:lstStyle/>
          <a:p>
            <a:r>
              <a:rPr lang="en-US" sz="2400" dirty="0" smtClean="0">
                <a:solidFill>
                  <a:srgbClr val="F08843"/>
                </a:solidFill>
                <a:latin typeface="Lucida Console" panose="020B0609040504020204" pitchFamily="49" charset="0"/>
                <a:cs typeface="Leelawadee UI Semilight" panose="020B0402040204020203" pitchFamily="34" charset="-34"/>
              </a:rPr>
              <a:t>library</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workboots</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a:p>
            <a:endPar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endParaRPr>
          </a:p>
          <a:p>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 generate a bootstrap prediction interval</a:t>
            </a:r>
          </a:p>
          <a:p>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set.seed</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smtClean="0">
                <a:solidFill>
                  <a:srgbClr val="8843F0"/>
                </a:solidFill>
                <a:latin typeface="Lucida Console" panose="020B0609040504020204" pitchFamily="49" charset="0"/>
                <a:cs typeface="Leelawadee UI Semilight" panose="020B0402040204020203" pitchFamily="34" charset="-34"/>
              </a:rPr>
              <a:t>345</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endPar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endParaRPr>
          </a:p>
          <a:p>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penguins_preds</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&lt;-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penguins_wf</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%&gt;%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predict_boots</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n </a:t>
            </a:r>
            <a:r>
              <a:rPr lang="en-US" sz="2400" dirty="0" smtClean="0">
                <a:solidFill>
                  <a:schemeClr val="accent4"/>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rgbClr val="8843F0"/>
                </a:solidFill>
                <a:latin typeface="Lucida Console" panose="020B0609040504020204" pitchFamily="49" charset="0"/>
                <a:cs typeface="Leelawadee UI Semilight" panose="020B0402040204020203" pitchFamily="34" charset="-34"/>
              </a:rPr>
              <a:t>2000</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training_data</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penguins_train</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new_data</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penguins_test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interval </a:t>
            </a:r>
            <a:r>
              <a:rPr lang="en-US" sz="2400" dirty="0" smtClean="0">
                <a:solidFill>
                  <a:schemeClr val="accent4"/>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5"/>
                </a:solidFill>
                <a:latin typeface="Lucida Console" panose="020B0609040504020204" pitchFamily="49" charset="0"/>
                <a:cs typeface="Leelawadee UI Semilight" panose="020B0402040204020203" pitchFamily="34" charset="-34"/>
              </a:rPr>
              <a:t>“prediction”</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p:txBody>
      </p:sp>
      <p:sp>
        <p:nvSpPr>
          <p:cNvPr id="6" name="TextBox 5"/>
          <p:cNvSpPr txBox="1"/>
          <p:nvPr/>
        </p:nvSpPr>
        <p:spPr bwMode="gray">
          <a:xfrm>
            <a:off x="540894" y="487680"/>
            <a:ext cx="7337480" cy="996033"/>
          </a:xfrm>
          <a:prstGeom prst="rect">
            <a:avLst/>
          </a:prstGeom>
          <a:noFill/>
        </p:spPr>
        <p:txBody>
          <a:bodyPr wrap="square" lIns="36000" tIns="36000" rIns="36000" bIns="36000" rtlCol="0">
            <a:spAutoFit/>
          </a:bodyPr>
          <a:lstStyle/>
          <a:p>
            <a:pPr marL="0" indent="0">
              <a:buNone/>
            </a:pPr>
            <a:r>
              <a:rPr lang="en-US" sz="6000" b="1" dirty="0" err="1">
                <a:solidFill>
                  <a:srgbClr val="F08843"/>
                </a:solidFill>
                <a:latin typeface="Leelawadee UI Semilight" panose="020B0402040204020203" pitchFamily="34" charset="-34"/>
                <a:cs typeface="Leelawadee UI Semilight" panose="020B0402040204020203" pitchFamily="34" charset="-34"/>
              </a:rPr>
              <a:t>w</a:t>
            </a:r>
            <a:r>
              <a:rPr lang="en-US" sz="6000" b="1" dirty="0" err="1" smtClean="0">
                <a:solidFill>
                  <a:srgbClr val="F08843"/>
                </a:solidFill>
                <a:latin typeface="Leelawadee UI Semilight" panose="020B0402040204020203" pitchFamily="34" charset="-34"/>
                <a:cs typeface="Leelawadee UI Semilight" panose="020B0402040204020203" pitchFamily="34" charset="-34"/>
              </a:rPr>
              <a:t>orkbootin</a:t>
            </a:r>
            <a:r>
              <a:rPr lang="en-US" sz="6000" b="1" dirty="0" smtClean="0">
                <a:solidFill>
                  <a:srgbClr val="F08843"/>
                </a:solidFill>
                <a:latin typeface="Leelawadee UI Semilight" panose="020B0402040204020203" pitchFamily="34" charset="-34"/>
                <a:cs typeface="Leelawadee UI Semilight" panose="020B0402040204020203" pitchFamily="34" charset="-34"/>
              </a:rPr>
              <a:t>’</a:t>
            </a:r>
            <a:endParaRPr lang="en-US" sz="5400" b="1" dirty="0" smtClean="0">
              <a:solidFill>
                <a:srgbClr val="F08843"/>
              </a:solidFill>
              <a:latin typeface="Leelawadee UI Semilight" panose="020B0402040204020203" pitchFamily="34" charset="-34"/>
              <a:cs typeface="Leelawadee UI Semilight" panose="020B0402040204020203" pitchFamily="34" charset="-34"/>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160090" y="203394"/>
            <a:ext cx="1357105" cy="1565890"/>
          </a:xfrm>
          <a:prstGeom prst="rect">
            <a:avLst/>
          </a:prstGeom>
        </p:spPr>
      </p:pic>
      <p:sp>
        <p:nvSpPr>
          <p:cNvPr id="2" name="Rectangle 1"/>
          <p:cNvSpPr/>
          <p:nvPr/>
        </p:nvSpPr>
        <p:spPr bwMode="gray">
          <a:xfrm>
            <a:off x="1233628" y="5572970"/>
            <a:ext cx="4496251" cy="400389"/>
          </a:xfrm>
          <a:prstGeom prst="rect">
            <a:avLst/>
          </a:prstGeom>
          <a:solidFill>
            <a:srgbClr val="FFC67F">
              <a:alpha val="50196"/>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spTree>
    <p:extLst>
      <p:ext uri="{BB962C8B-B14F-4D97-AF65-F5344CB8AC3E}">
        <p14:creationId xmlns:p14="http://schemas.microsoft.com/office/powerpoint/2010/main" val="3548310798"/>
      </p:ext>
    </p:extLst>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bwMode="gray">
          <a:xfrm>
            <a:off x="540894" y="1869440"/>
            <a:ext cx="10498518" cy="4504686"/>
          </a:xfrm>
          <a:prstGeom prst="rect">
            <a:avLst/>
          </a:prstGeom>
          <a:solidFill>
            <a:schemeClr val="accent6">
              <a:lumMod val="20000"/>
              <a:lumOff val="80000"/>
            </a:schemeClr>
          </a:solidFill>
        </p:spPr>
        <p:txBody>
          <a:bodyPr wrap="square" lIns="36000" tIns="36000" rIns="36000" bIns="36000" rtlCol="0">
            <a:spAutoFit/>
          </a:bodyPr>
          <a:lstStyle/>
          <a:p>
            <a:r>
              <a:rPr lang="en-US" sz="2400" dirty="0" smtClean="0">
                <a:solidFill>
                  <a:srgbClr val="F08843"/>
                </a:solidFill>
                <a:latin typeface="Lucida Console" panose="020B0609040504020204" pitchFamily="49" charset="0"/>
                <a:cs typeface="Leelawadee UI Semilight" panose="020B0402040204020203" pitchFamily="34" charset="-34"/>
              </a:rPr>
              <a:t>library</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workboots</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a:p>
            <a:endPar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endParaRPr>
          </a:p>
          <a:p>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 generate a bootstrap prediction interval</a:t>
            </a:r>
          </a:p>
          <a:p>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set.seed</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smtClean="0">
                <a:solidFill>
                  <a:srgbClr val="8843F0"/>
                </a:solidFill>
                <a:latin typeface="Lucida Console" panose="020B0609040504020204" pitchFamily="49" charset="0"/>
                <a:cs typeface="Leelawadee UI Semilight" panose="020B0402040204020203" pitchFamily="34" charset="-34"/>
              </a:rPr>
              <a:t>345</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endPar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endParaRPr>
          </a:p>
          <a:p>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penguins_preds</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&lt;-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penguins_wf</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%&gt;%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predict_boots</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n </a:t>
            </a:r>
            <a:r>
              <a:rPr lang="en-US" sz="2400" dirty="0" smtClean="0">
                <a:solidFill>
                  <a:schemeClr val="accent4"/>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rgbClr val="8843F0"/>
                </a:solidFill>
                <a:latin typeface="Lucida Console" panose="020B0609040504020204" pitchFamily="49" charset="0"/>
                <a:cs typeface="Leelawadee UI Semilight" panose="020B0402040204020203" pitchFamily="34" charset="-34"/>
              </a:rPr>
              <a:t>2000</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training_data</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penguins_train</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new_data</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penguins_test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interval </a:t>
            </a:r>
            <a:r>
              <a:rPr lang="en-US" sz="2400" dirty="0" smtClean="0">
                <a:solidFill>
                  <a:schemeClr val="accent4"/>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5"/>
                </a:solidFill>
                <a:latin typeface="Lucida Console" panose="020B0609040504020204" pitchFamily="49" charset="0"/>
                <a:cs typeface="Leelawadee UI Semilight" panose="020B0402040204020203" pitchFamily="34" charset="-34"/>
              </a:rPr>
              <a:t>“confidence”</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p:txBody>
      </p:sp>
      <p:sp>
        <p:nvSpPr>
          <p:cNvPr id="6" name="TextBox 5"/>
          <p:cNvSpPr txBox="1"/>
          <p:nvPr/>
        </p:nvSpPr>
        <p:spPr bwMode="gray">
          <a:xfrm>
            <a:off x="540894" y="487680"/>
            <a:ext cx="7337480" cy="996033"/>
          </a:xfrm>
          <a:prstGeom prst="rect">
            <a:avLst/>
          </a:prstGeom>
          <a:noFill/>
        </p:spPr>
        <p:txBody>
          <a:bodyPr wrap="square" lIns="36000" tIns="36000" rIns="36000" bIns="36000" rtlCol="0">
            <a:spAutoFit/>
          </a:bodyPr>
          <a:lstStyle/>
          <a:p>
            <a:pPr marL="0" indent="0">
              <a:buNone/>
            </a:pPr>
            <a:r>
              <a:rPr lang="en-US" sz="6000" b="1" dirty="0" err="1">
                <a:solidFill>
                  <a:srgbClr val="F08843"/>
                </a:solidFill>
                <a:latin typeface="Leelawadee UI Semilight" panose="020B0402040204020203" pitchFamily="34" charset="-34"/>
                <a:cs typeface="Leelawadee UI Semilight" panose="020B0402040204020203" pitchFamily="34" charset="-34"/>
              </a:rPr>
              <a:t>w</a:t>
            </a:r>
            <a:r>
              <a:rPr lang="en-US" sz="6000" b="1" dirty="0" err="1" smtClean="0">
                <a:solidFill>
                  <a:srgbClr val="F08843"/>
                </a:solidFill>
                <a:latin typeface="Leelawadee UI Semilight" panose="020B0402040204020203" pitchFamily="34" charset="-34"/>
                <a:cs typeface="Leelawadee UI Semilight" panose="020B0402040204020203" pitchFamily="34" charset="-34"/>
              </a:rPr>
              <a:t>orkbootin</a:t>
            </a:r>
            <a:r>
              <a:rPr lang="en-US" sz="6000" b="1" dirty="0" smtClean="0">
                <a:solidFill>
                  <a:srgbClr val="F08843"/>
                </a:solidFill>
                <a:latin typeface="Leelawadee UI Semilight" panose="020B0402040204020203" pitchFamily="34" charset="-34"/>
                <a:cs typeface="Leelawadee UI Semilight" panose="020B0402040204020203" pitchFamily="34" charset="-34"/>
              </a:rPr>
              <a:t>’</a:t>
            </a:r>
            <a:endParaRPr lang="en-US" sz="5400" b="1" dirty="0" smtClean="0">
              <a:solidFill>
                <a:srgbClr val="F08843"/>
              </a:solidFill>
              <a:latin typeface="Leelawadee UI Semilight" panose="020B0402040204020203" pitchFamily="34" charset="-34"/>
              <a:cs typeface="Leelawadee UI Semilight" panose="020B0402040204020203" pitchFamily="34" charset="-34"/>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160090" y="203394"/>
            <a:ext cx="1357105" cy="1565890"/>
          </a:xfrm>
          <a:prstGeom prst="rect">
            <a:avLst/>
          </a:prstGeom>
        </p:spPr>
      </p:pic>
      <p:sp>
        <p:nvSpPr>
          <p:cNvPr id="7" name="Rectangle 6"/>
          <p:cNvSpPr/>
          <p:nvPr/>
        </p:nvSpPr>
        <p:spPr bwMode="gray">
          <a:xfrm>
            <a:off x="1233628" y="5572970"/>
            <a:ext cx="4496251" cy="400389"/>
          </a:xfrm>
          <a:prstGeom prst="rect">
            <a:avLst/>
          </a:prstGeom>
          <a:solidFill>
            <a:srgbClr val="FFC67F">
              <a:alpha val="50196"/>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spTree>
    <p:extLst>
      <p:ext uri="{BB962C8B-B14F-4D97-AF65-F5344CB8AC3E}">
        <p14:creationId xmlns:p14="http://schemas.microsoft.com/office/powerpoint/2010/main" val="522807267"/>
      </p:ext>
    </p:extLst>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191" y="685794"/>
            <a:ext cx="8229617" cy="5486411"/>
          </a:xfrm>
          <a:prstGeom prst="rect">
            <a:avLst/>
          </a:prstGeom>
        </p:spPr>
      </p:pic>
      <p:sp>
        <p:nvSpPr>
          <p:cNvPr id="5" name="TextBox 4"/>
          <p:cNvSpPr txBox="1"/>
          <p:nvPr/>
        </p:nvSpPr>
        <p:spPr bwMode="gray">
          <a:xfrm>
            <a:off x="4864990" y="5997354"/>
            <a:ext cx="2462017" cy="349702"/>
          </a:xfrm>
          <a:prstGeom prst="rect">
            <a:avLst/>
          </a:prstGeom>
          <a:noFill/>
        </p:spPr>
        <p:txBody>
          <a:bodyPr wrap="square" lIns="36000" tIns="36000" rIns="36000" bIns="36000" rtlCol="0">
            <a:spAutoFit/>
          </a:bodyPr>
          <a:lstStyle/>
          <a:p>
            <a:pPr algn="ctr"/>
            <a:r>
              <a:rPr lang="en-US" dirty="0" err="1" smtClean="0">
                <a:latin typeface="Source Sans Pro Light" panose="020B0403030403020204" pitchFamily="34" charset="0"/>
                <a:cs typeface="Leelawadee UI Semilight" panose="020B0402040204020203" pitchFamily="34" charset="-34"/>
              </a:rPr>
              <a:t>First_Flr_SF</a:t>
            </a:r>
            <a:endParaRPr lang="en-US" dirty="0" smtClean="0">
              <a:latin typeface="Source Sans Pro Light" panose="020B0403030403020204" pitchFamily="34" charset="0"/>
              <a:cs typeface="Leelawadee UI Semilight" panose="020B0402040204020203" pitchFamily="34" charset="-34"/>
            </a:endParaRPr>
          </a:p>
        </p:txBody>
      </p:sp>
      <p:sp>
        <p:nvSpPr>
          <p:cNvPr id="6" name="TextBox 5"/>
          <p:cNvSpPr txBox="1"/>
          <p:nvPr/>
        </p:nvSpPr>
        <p:spPr bwMode="gray">
          <a:xfrm rot="16200000">
            <a:off x="575332" y="3254147"/>
            <a:ext cx="2462017" cy="349702"/>
          </a:xfrm>
          <a:prstGeom prst="rect">
            <a:avLst/>
          </a:prstGeom>
          <a:noFill/>
        </p:spPr>
        <p:txBody>
          <a:bodyPr wrap="square" lIns="36000" tIns="36000" rIns="36000" bIns="36000" rtlCol="0">
            <a:spAutoFit/>
          </a:bodyPr>
          <a:lstStyle/>
          <a:p>
            <a:pPr algn="ctr"/>
            <a:r>
              <a:rPr lang="en-US" dirty="0" err="1" smtClean="0">
                <a:latin typeface="Source Sans Pro Light" panose="020B0403030403020204" pitchFamily="34" charset="0"/>
                <a:cs typeface="Leelawadee UI Semilight" panose="020B0402040204020203" pitchFamily="34" charset="-34"/>
              </a:rPr>
              <a:t>Sale_Price</a:t>
            </a:r>
            <a:endParaRPr lang="en-US" dirty="0" smtClean="0">
              <a:latin typeface="Source Sans Pro Light" panose="020B0403030403020204" pitchFamily="34" charset="0"/>
              <a:cs typeface="Leelawadee UI Semilight" panose="020B0402040204020203" pitchFamily="34" charset="-34"/>
            </a:endParaRPr>
          </a:p>
        </p:txBody>
      </p:sp>
    </p:spTree>
    <p:extLst>
      <p:ext uri="{BB962C8B-B14F-4D97-AF65-F5344CB8AC3E}">
        <p14:creationId xmlns:p14="http://schemas.microsoft.com/office/powerpoint/2010/main" val="1768703628"/>
      </p:ext>
    </p:extLst>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191" y="685794"/>
            <a:ext cx="8229617" cy="5486411"/>
          </a:xfrm>
          <a:prstGeom prst="rect">
            <a:avLst/>
          </a:prstGeom>
        </p:spPr>
      </p:pic>
      <p:sp>
        <p:nvSpPr>
          <p:cNvPr id="5" name="TextBox 4"/>
          <p:cNvSpPr txBox="1"/>
          <p:nvPr/>
        </p:nvSpPr>
        <p:spPr bwMode="gray">
          <a:xfrm>
            <a:off x="4864990" y="5997354"/>
            <a:ext cx="2462017" cy="349702"/>
          </a:xfrm>
          <a:prstGeom prst="rect">
            <a:avLst/>
          </a:prstGeom>
          <a:noFill/>
        </p:spPr>
        <p:txBody>
          <a:bodyPr wrap="square" lIns="36000" tIns="36000" rIns="36000" bIns="36000" rtlCol="0">
            <a:spAutoFit/>
          </a:bodyPr>
          <a:lstStyle/>
          <a:p>
            <a:pPr algn="ctr"/>
            <a:r>
              <a:rPr lang="en-US" dirty="0" err="1" smtClean="0">
                <a:latin typeface="Source Sans Pro Light" panose="020B0403030403020204" pitchFamily="34" charset="0"/>
                <a:cs typeface="Leelawadee UI Semilight" panose="020B0402040204020203" pitchFamily="34" charset="-34"/>
              </a:rPr>
              <a:t>First_Flr_SF</a:t>
            </a:r>
            <a:endParaRPr lang="en-US" dirty="0" smtClean="0">
              <a:latin typeface="Source Sans Pro Light" panose="020B0403030403020204" pitchFamily="34" charset="0"/>
              <a:cs typeface="Leelawadee UI Semilight" panose="020B0402040204020203" pitchFamily="34" charset="-34"/>
            </a:endParaRPr>
          </a:p>
        </p:txBody>
      </p:sp>
      <p:sp>
        <p:nvSpPr>
          <p:cNvPr id="6" name="TextBox 5"/>
          <p:cNvSpPr txBox="1"/>
          <p:nvPr/>
        </p:nvSpPr>
        <p:spPr bwMode="gray">
          <a:xfrm rot="16200000">
            <a:off x="575332" y="3254147"/>
            <a:ext cx="2462017" cy="349702"/>
          </a:xfrm>
          <a:prstGeom prst="rect">
            <a:avLst/>
          </a:prstGeom>
          <a:noFill/>
        </p:spPr>
        <p:txBody>
          <a:bodyPr wrap="square" lIns="36000" tIns="36000" rIns="36000" bIns="36000" rtlCol="0">
            <a:spAutoFit/>
          </a:bodyPr>
          <a:lstStyle/>
          <a:p>
            <a:pPr algn="ctr"/>
            <a:r>
              <a:rPr lang="en-US" dirty="0" err="1" smtClean="0">
                <a:latin typeface="Source Sans Pro Light" panose="020B0403030403020204" pitchFamily="34" charset="0"/>
                <a:cs typeface="Leelawadee UI Semilight" panose="020B0402040204020203" pitchFamily="34" charset="-34"/>
              </a:rPr>
              <a:t>Sale_Price</a:t>
            </a:r>
            <a:endParaRPr lang="en-US" dirty="0" smtClean="0">
              <a:latin typeface="Source Sans Pro Light" panose="020B0403030403020204" pitchFamily="34" charset="0"/>
              <a:cs typeface="Leelawadee UI Semilight" panose="020B0402040204020203" pitchFamily="34" charset="-34"/>
            </a:endParaRPr>
          </a:p>
        </p:txBody>
      </p:sp>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l="13579" r="14120"/>
          <a:stretch/>
        </p:blipFill>
        <p:spPr>
          <a:xfrm>
            <a:off x="9955888" y="290670"/>
            <a:ext cx="2003979" cy="1847808"/>
          </a:xfrm>
          <a:prstGeom prst="rect">
            <a:avLst/>
          </a:prstGeom>
          <a:ln w="53975">
            <a:noFill/>
          </a:ln>
          <a:effectLst>
            <a:softEdge rad="0"/>
          </a:effectLst>
        </p:spPr>
      </p:pic>
    </p:spTree>
    <p:extLst>
      <p:ext uri="{BB962C8B-B14F-4D97-AF65-F5344CB8AC3E}">
        <p14:creationId xmlns:p14="http://schemas.microsoft.com/office/powerpoint/2010/main" val="2799098030"/>
      </p:ext>
    </p:extLst>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bwMode="gray">
          <a:xfrm>
            <a:off x="540894" y="1869440"/>
            <a:ext cx="10498518" cy="3766022"/>
          </a:xfrm>
          <a:prstGeom prst="rect">
            <a:avLst/>
          </a:prstGeom>
          <a:solidFill>
            <a:schemeClr val="accent6">
              <a:lumMod val="20000"/>
              <a:lumOff val="80000"/>
            </a:schemeClr>
          </a:solidFill>
        </p:spPr>
        <p:txBody>
          <a:bodyPr wrap="square" lIns="36000" tIns="36000" rIns="36000" bIns="36000" rtlCol="0">
            <a:spAutoFit/>
          </a:bodyPr>
          <a:lstStyle/>
          <a:p>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 </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generate a bootstrap </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variable </a:t>
            </a:r>
            <a:r>
              <a:rPr lang="en-US" sz="2400" i="1" dirty="0" err="1" smtClean="0">
                <a:solidFill>
                  <a:schemeClr val="tx2">
                    <a:lumMod val="60000"/>
                    <a:lumOff val="40000"/>
                  </a:schemeClr>
                </a:solidFill>
                <a:latin typeface="Lucida Console" panose="020B0609040504020204" pitchFamily="49" charset="0"/>
                <a:cs typeface="Leelawadee UI Semilight" panose="020B0402040204020203" pitchFamily="34" charset="-34"/>
              </a:rPr>
              <a:t>importances</a:t>
            </a:r>
            <a:endPar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endParaRPr>
          </a:p>
          <a:p>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set.seed</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smtClean="0">
                <a:solidFill>
                  <a:srgbClr val="8843F0"/>
                </a:solidFill>
                <a:latin typeface="Lucida Console" panose="020B0609040504020204" pitchFamily="49" charset="0"/>
                <a:cs typeface="Leelawadee UI Semilight" panose="020B0402040204020203" pitchFamily="34" charset="-34"/>
              </a:rPr>
              <a:t>345</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endPar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endParaRPr>
          </a:p>
          <a:p>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penguins_vi</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&lt;-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penguins_wf</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%&gt;%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vi_boots</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n </a:t>
            </a:r>
            <a:r>
              <a:rPr lang="en-US" sz="2400" dirty="0" smtClean="0">
                <a:solidFill>
                  <a:schemeClr val="accent4"/>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rgbClr val="8843F0"/>
                </a:solidFill>
                <a:latin typeface="Lucida Console" panose="020B0609040504020204" pitchFamily="49" charset="0"/>
                <a:cs typeface="Leelawadee UI Semilight" panose="020B0402040204020203" pitchFamily="34" charset="-34"/>
              </a:rPr>
              <a:t>2000</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training_data</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penguins_train</a:t>
            </a:r>
            <a:endPar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endParaRPr>
          </a:p>
          <a:p>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a:p>
            <a:endPar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endParaRPr>
          </a:p>
          <a:p>
            <a:endPar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endParaRPr>
          </a:p>
        </p:txBody>
      </p:sp>
      <p:sp>
        <p:nvSpPr>
          <p:cNvPr id="6" name="TextBox 5"/>
          <p:cNvSpPr txBox="1"/>
          <p:nvPr/>
        </p:nvSpPr>
        <p:spPr bwMode="gray">
          <a:xfrm>
            <a:off x="540894" y="487680"/>
            <a:ext cx="7337480" cy="996033"/>
          </a:xfrm>
          <a:prstGeom prst="rect">
            <a:avLst/>
          </a:prstGeom>
          <a:noFill/>
        </p:spPr>
        <p:txBody>
          <a:bodyPr wrap="square" lIns="36000" tIns="36000" rIns="36000" bIns="36000" rtlCol="0">
            <a:spAutoFit/>
          </a:bodyPr>
          <a:lstStyle/>
          <a:p>
            <a:pPr marL="0" indent="0">
              <a:buNone/>
            </a:pPr>
            <a:r>
              <a:rPr lang="en-US" sz="6000" b="1" dirty="0" err="1">
                <a:solidFill>
                  <a:srgbClr val="F08843"/>
                </a:solidFill>
                <a:latin typeface="Leelawadee UI Semilight" panose="020B0402040204020203" pitchFamily="34" charset="-34"/>
                <a:cs typeface="Leelawadee UI Semilight" panose="020B0402040204020203" pitchFamily="34" charset="-34"/>
              </a:rPr>
              <a:t>w</a:t>
            </a:r>
            <a:r>
              <a:rPr lang="en-US" sz="6000" b="1" dirty="0" err="1" smtClean="0">
                <a:solidFill>
                  <a:srgbClr val="F08843"/>
                </a:solidFill>
                <a:latin typeface="Leelawadee UI Semilight" panose="020B0402040204020203" pitchFamily="34" charset="-34"/>
                <a:cs typeface="Leelawadee UI Semilight" panose="020B0402040204020203" pitchFamily="34" charset="-34"/>
              </a:rPr>
              <a:t>orkbootin</a:t>
            </a:r>
            <a:r>
              <a:rPr lang="en-US" sz="6000" b="1" dirty="0" smtClean="0">
                <a:solidFill>
                  <a:srgbClr val="F08843"/>
                </a:solidFill>
                <a:latin typeface="Leelawadee UI Semilight" panose="020B0402040204020203" pitchFamily="34" charset="-34"/>
                <a:cs typeface="Leelawadee UI Semilight" panose="020B0402040204020203" pitchFamily="34" charset="-34"/>
              </a:rPr>
              <a:t>’</a:t>
            </a:r>
            <a:endParaRPr lang="en-US" sz="5400" b="1" dirty="0" smtClean="0">
              <a:solidFill>
                <a:srgbClr val="F08843"/>
              </a:solidFill>
              <a:latin typeface="Leelawadee UI Semilight" panose="020B0402040204020203" pitchFamily="34" charset="-34"/>
              <a:cs typeface="Leelawadee UI Semilight" panose="020B0402040204020203" pitchFamily="34" charset="-34"/>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160090" y="203394"/>
            <a:ext cx="1357105" cy="1565890"/>
          </a:xfrm>
          <a:prstGeom prst="rect">
            <a:avLst/>
          </a:prstGeom>
        </p:spPr>
      </p:pic>
    </p:spTree>
    <p:extLst>
      <p:ext uri="{BB962C8B-B14F-4D97-AF65-F5344CB8AC3E}">
        <p14:creationId xmlns:p14="http://schemas.microsoft.com/office/powerpoint/2010/main" val="3850754037"/>
      </p:ext>
    </p:extLst>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160090" y="203394"/>
            <a:ext cx="1357105" cy="1565890"/>
          </a:xfrm>
          <a:prstGeom prst="rect">
            <a:avLst/>
          </a:prstGeom>
        </p:spPr>
      </p:pic>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81191" y="685794"/>
            <a:ext cx="8229617" cy="5486411"/>
          </a:xfrm>
          <a:prstGeom prst="rect">
            <a:avLst/>
          </a:prstGeom>
        </p:spPr>
      </p:pic>
    </p:spTree>
    <p:extLst>
      <p:ext uri="{BB962C8B-B14F-4D97-AF65-F5344CB8AC3E}">
        <p14:creationId xmlns:p14="http://schemas.microsoft.com/office/powerpoint/2010/main" val="1157381676"/>
      </p:ext>
    </p:extLst>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extBox 6"/>
          <p:cNvSpPr txBox="1"/>
          <p:nvPr/>
        </p:nvSpPr>
        <p:spPr bwMode="gray">
          <a:xfrm>
            <a:off x="540894" y="487680"/>
            <a:ext cx="6865746" cy="996033"/>
          </a:xfrm>
          <a:prstGeom prst="rect">
            <a:avLst/>
          </a:prstGeom>
          <a:noFill/>
        </p:spPr>
        <p:txBody>
          <a:bodyPr wrap="square" lIns="36000" tIns="36000" rIns="36000" bIns="36000" rtlCol="0">
            <a:spAutoFit/>
          </a:bodyPr>
          <a:lstStyle/>
          <a:p>
            <a:pPr marL="0" indent="0">
              <a:buNone/>
            </a:pPr>
            <a:r>
              <a:rPr lang="en-US" sz="6000" b="1" dirty="0" smtClean="0">
                <a:solidFill>
                  <a:srgbClr val="F08843"/>
                </a:solidFill>
                <a:latin typeface="Leelawadee UI Semilight" panose="020B0402040204020203" pitchFamily="34" charset="-34"/>
                <a:cs typeface="Leelawadee UI Semilight" panose="020B0402040204020203" pitchFamily="34" charset="-34"/>
              </a:rPr>
              <a:t>overview</a:t>
            </a:r>
            <a:endParaRPr lang="en-US" sz="5400" b="1" dirty="0" smtClean="0">
              <a:solidFill>
                <a:srgbClr val="F08843"/>
              </a:solidFill>
              <a:latin typeface="Leelawadee UI Semilight" panose="020B0402040204020203" pitchFamily="34" charset="-34"/>
              <a:cs typeface="Leelawadee UI Semilight" panose="020B0402040204020203" pitchFamily="34" charset="-34"/>
            </a:endParaRPr>
          </a:p>
        </p:txBody>
      </p:sp>
      <p:sp>
        <p:nvSpPr>
          <p:cNvPr id="5" name="TextBox 4"/>
          <p:cNvSpPr txBox="1"/>
          <p:nvPr/>
        </p:nvSpPr>
        <p:spPr bwMode="gray">
          <a:xfrm>
            <a:off x="540894" y="1869440"/>
            <a:ext cx="5882640" cy="3150469"/>
          </a:xfrm>
          <a:prstGeom prst="rect">
            <a:avLst/>
          </a:prstGeom>
          <a:noFill/>
        </p:spPr>
        <p:txBody>
          <a:bodyPr wrap="square" lIns="36000" tIns="36000" rIns="36000" bIns="36000" rtlCol="0">
            <a:spAutoFit/>
          </a:bodyPr>
          <a:lstStyle/>
          <a:p>
            <a:pPr marL="342900" indent="-342900">
              <a:buAutoNum type="arabicPeriod"/>
            </a:pPr>
            <a:r>
              <a:rPr lang="en-US" sz="4000" dirty="0" smtClean="0">
                <a:latin typeface="Source Sans Pro Light" panose="020B0403030403020204" pitchFamily="34" charset="0"/>
                <a:cs typeface="Leelawadee UI Semilight" panose="020B0402040204020203" pitchFamily="34" charset="-34"/>
              </a:rPr>
              <a:t> Selling Point</a:t>
            </a:r>
          </a:p>
          <a:p>
            <a:pPr marL="342900" indent="-342900">
              <a:buAutoNum type="arabicPeriod"/>
            </a:pPr>
            <a:r>
              <a:rPr lang="en-US" sz="4000" dirty="0" smtClean="0">
                <a:latin typeface="Source Sans Pro Light" panose="020B0403030403020204" pitchFamily="34" charset="0"/>
                <a:cs typeface="Leelawadee UI Semilight" panose="020B0402040204020203" pitchFamily="34" charset="-34"/>
              </a:rPr>
              <a:t> About me</a:t>
            </a:r>
          </a:p>
          <a:p>
            <a:pPr marL="342900" indent="-342900">
              <a:buAutoNum type="arabicPeriod"/>
            </a:pPr>
            <a:r>
              <a:rPr lang="en-US" sz="4000" dirty="0" smtClean="0">
                <a:latin typeface="Source Sans Pro Light" panose="020B0403030403020204" pitchFamily="34" charset="0"/>
                <a:cs typeface="Leelawadee UI Semilight" panose="020B0402040204020203" pitchFamily="34" charset="-34"/>
              </a:rPr>
              <a:t> Motivation / Background</a:t>
            </a:r>
          </a:p>
          <a:p>
            <a:pPr marL="342900" indent="-342900">
              <a:buAutoNum type="arabicPeriod"/>
            </a:pPr>
            <a:r>
              <a:rPr lang="en-US" sz="4000" dirty="0" smtClean="0">
                <a:latin typeface="Source Sans Pro Light" panose="020B0403030403020204" pitchFamily="34" charset="0"/>
                <a:cs typeface="Leelawadee UI Semilight" panose="020B0402040204020203" pitchFamily="34" charset="-34"/>
              </a:rPr>
              <a:t> Package overview</a:t>
            </a:r>
          </a:p>
          <a:p>
            <a:pPr marL="342900" indent="-342900">
              <a:buAutoNum type="arabicPeriod"/>
            </a:pPr>
            <a:r>
              <a:rPr lang="en-US" sz="4000" dirty="0" smtClean="0">
                <a:latin typeface="Source Sans Pro Light" panose="020B0403030403020204" pitchFamily="34" charset="0"/>
                <a:cs typeface="Leelawadee UI Semilight" panose="020B0402040204020203" pitchFamily="34" charset="-34"/>
              </a:rPr>
              <a:t> Cost of doing business</a:t>
            </a:r>
          </a:p>
        </p:txBody>
      </p:sp>
      <p:sp>
        <p:nvSpPr>
          <p:cNvPr id="8" name="TextBox 7"/>
          <p:cNvSpPr txBox="1"/>
          <p:nvPr/>
        </p:nvSpPr>
        <p:spPr bwMode="gray">
          <a:xfrm>
            <a:off x="6423534" y="1869439"/>
            <a:ext cx="2060066" cy="3150469"/>
          </a:xfrm>
          <a:prstGeom prst="rect">
            <a:avLst/>
          </a:prstGeom>
          <a:noFill/>
        </p:spPr>
        <p:txBody>
          <a:bodyPr wrap="square" lIns="36000" tIns="36000" rIns="36000" bIns="36000" rtlCol="0">
            <a:spAutoFit/>
          </a:bodyPr>
          <a:lstStyle/>
          <a:p>
            <a:r>
              <a:rPr lang="en-US" sz="4000" dirty="0" smtClean="0">
                <a:solidFill>
                  <a:schemeClr val="bg1">
                    <a:lumMod val="65000"/>
                  </a:schemeClr>
                </a:solidFill>
                <a:latin typeface="Source Sans Pro Light" panose="020B0403030403020204" pitchFamily="34" charset="0"/>
                <a:cs typeface="Leelawadee UI Semilight" panose="020B0402040204020203" pitchFamily="34" charset="-34"/>
              </a:rPr>
              <a:t>(1 min)</a:t>
            </a:r>
          </a:p>
          <a:p>
            <a:r>
              <a:rPr lang="en-US" sz="4000" dirty="0" smtClean="0">
                <a:solidFill>
                  <a:schemeClr val="bg1">
                    <a:lumMod val="65000"/>
                  </a:schemeClr>
                </a:solidFill>
                <a:latin typeface="Source Sans Pro Light" panose="020B0403030403020204" pitchFamily="34" charset="0"/>
                <a:cs typeface="Leelawadee UI Semilight" panose="020B0402040204020203" pitchFamily="34" charset="-34"/>
              </a:rPr>
              <a:t>(2 min)</a:t>
            </a:r>
          </a:p>
          <a:p>
            <a:r>
              <a:rPr lang="en-US" sz="4000" dirty="0" smtClean="0">
                <a:solidFill>
                  <a:schemeClr val="bg1">
                    <a:lumMod val="65000"/>
                  </a:schemeClr>
                </a:solidFill>
                <a:latin typeface="Source Sans Pro Light" panose="020B0403030403020204" pitchFamily="34" charset="0"/>
                <a:cs typeface="Leelawadee UI Semilight" panose="020B0402040204020203" pitchFamily="34" charset="-34"/>
              </a:rPr>
              <a:t>(5 min)</a:t>
            </a:r>
          </a:p>
          <a:p>
            <a:r>
              <a:rPr lang="en-US" sz="4000" dirty="0" smtClean="0">
                <a:solidFill>
                  <a:schemeClr val="bg1">
                    <a:lumMod val="65000"/>
                  </a:schemeClr>
                </a:solidFill>
                <a:latin typeface="Source Sans Pro Light" panose="020B0403030403020204" pitchFamily="34" charset="0"/>
                <a:cs typeface="Leelawadee UI Semilight" panose="020B0402040204020203" pitchFamily="34" charset="-34"/>
              </a:rPr>
              <a:t>(5 min)</a:t>
            </a:r>
          </a:p>
          <a:p>
            <a:r>
              <a:rPr lang="en-US" sz="4000" dirty="0" smtClean="0">
                <a:solidFill>
                  <a:schemeClr val="bg1">
                    <a:lumMod val="65000"/>
                  </a:schemeClr>
                </a:solidFill>
                <a:latin typeface="Source Sans Pro Light" panose="020B0403030403020204" pitchFamily="34" charset="0"/>
                <a:cs typeface="Leelawadee UI Semilight" panose="020B0402040204020203" pitchFamily="34" charset="-34"/>
              </a:rPr>
              <a:t>(5 min)</a:t>
            </a:r>
          </a:p>
        </p:txBody>
      </p:sp>
    </p:spTree>
    <p:extLst>
      <p:ext uri="{BB962C8B-B14F-4D97-AF65-F5344CB8AC3E}">
        <p14:creationId xmlns:p14="http://schemas.microsoft.com/office/powerpoint/2010/main" val="1818630607"/>
      </p:ext>
    </p:extLst>
  </p:cSld>
  <p:clrMapOvr>
    <a:masterClrMapping/>
  </p:clrMapOv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extBox 6"/>
          <p:cNvSpPr txBox="1"/>
          <p:nvPr/>
        </p:nvSpPr>
        <p:spPr bwMode="gray">
          <a:xfrm>
            <a:off x="540894" y="487680"/>
            <a:ext cx="6865746" cy="996033"/>
          </a:xfrm>
          <a:prstGeom prst="rect">
            <a:avLst/>
          </a:prstGeom>
          <a:noFill/>
        </p:spPr>
        <p:txBody>
          <a:bodyPr wrap="square" lIns="36000" tIns="36000" rIns="36000" bIns="36000" rtlCol="0">
            <a:spAutoFit/>
          </a:bodyPr>
          <a:lstStyle/>
          <a:p>
            <a:pPr marL="0" indent="0">
              <a:buNone/>
            </a:pPr>
            <a:r>
              <a:rPr lang="en-US" sz="6000" b="1" dirty="0">
                <a:solidFill>
                  <a:srgbClr val="F08843"/>
                </a:solidFill>
                <a:latin typeface="Leelawadee UI Semilight" panose="020B0402040204020203" pitchFamily="34" charset="-34"/>
                <a:cs typeface="Leelawadee UI Semilight" panose="020B0402040204020203" pitchFamily="34" charset="-34"/>
              </a:rPr>
              <a:t>a</a:t>
            </a:r>
            <a:r>
              <a:rPr lang="en-US" sz="6000" b="1" dirty="0" smtClean="0">
                <a:solidFill>
                  <a:srgbClr val="F08843"/>
                </a:solidFill>
                <a:latin typeface="Leelawadee UI Semilight" panose="020B0402040204020203" pitchFamily="34" charset="-34"/>
                <a:cs typeface="Leelawadee UI Semilight" panose="020B0402040204020203" pitchFamily="34" charset="-34"/>
              </a:rPr>
              <a:t>bout me</a:t>
            </a:r>
            <a:endParaRPr lang="en-US" sz="5400" b="1" dirty="0" smtClean="0">
              <a:solidFill>
                <a:srgbClr val="F08843"/>
              </a:solidFill>
              <a:latin typeface="Leelawadee UI Semilight" panose="020B0402040204020203" pitchFamily="34" charset="-34"/>
              <a:cs typeface="Leelawadee UI Semilight" panose="020B0402040204020203" pitchFamily="34" charset="-34"/>
            </a:endParaRPr>
          </a:p>
        </p:txBody>
      </p:sp>
      <p:sp>
        <p:nvSpPr>
          <p:cNvPr id="5" name="TextBox 4"/>
          <p:cNvSpPr txBox="1"/>
          <p:nvPr/>
        </p:nvSpPr>
        <p:spPr bwMode="gray">
          <a:xfrm>
            <a:off x="540894" y="1869440"/>
            <a:ext cx="6449186" cy="1919363"/>
          </a:xfrm>
          <a:prstGeom prst="rect">
            <a:avLst/>
          </a:prstGeom>
          <a:noFill/>
        </p:spPr>
        <p:txBody>
          <a:bodyPr wrap="square" lIns="36000" tIns="36000" rIns="36000" bIns="36000" rtlCol="0">
            <a:spAutoFit/>
          </a:bodyPr>
          <a:lstStyle/>
          <a:p>
            <a:pPr marL="571500" indent="-571500">
              <a:buFont typeface="Arial" panose="020B0604020202020204" pitchFamily="34" charset="0"/>
              <a:buChar char="•"/>
            </a:pPr>
            <a:r>
              <a:rPr lang="en-US" sz="4000" dirty="0" smtClean="0">
                <a:latin typeface="Source Sans Pro Light" panose="020B0403030403020204" pitchFamily="34" charset="0"/>
                <a:cs typeface="Leelawadee UI Semilight" panose="020B0402040204020203" pitchFamily="34" charset="-34"/>
              </a:rPr>
              <a:t>BSME, University of Tulsa</a:t>
            </a:r>
          </a:p>
          <a:p>
            <a:pPr marL="571500" indent="-571500">
              <a:buFont typeface="Arial" panose="020B0604020202020204" pitchFamily="34" charset="0"/>
              <a:buChar char="•"/>
            </a:pPr>
            <a:r>
              <a:rPr lang="en-US" sz="4000" dirty="0" smtClean="0">
                <a:latin typeface="Source Sans Pro Light" panose="020B0403030403020204" pitchFamily="34" charset="0"/>
                <a:cs typeface="Leelawadee UI Semilight" panose="020B0402040204020203" pitchFamily="34" charset="-34"/>
              </a:rPr>
              <a:t>Sr. CX Analyst, MHHS</a:t>
            </a:r>
          </a:p>
          <a:p>
            <a:pPr marL="571500" indent="-571500">
              <a:buFont typeface="Arial" panose="020B0604020202020204" pitchFamily="34" charset="0"/>
              <a:buChar char="•"/>
            </a:pPr>
            <a:r>
              <a:rPr lang="en-US" sz="4000" dirty="0" smtClean="0">
                <a:latin typeface="Source Sans Pro Light" panose="020B0403030403020204" pitchFamily="34" charset="0"/>
                <a:cs typeface="Leelawadee UI Semilight" panose="020B0402040204020203" pitchFamily="34" charset="-34"/>
              </a:rPr>
              <a:t>@</a:t>
            </a:r>
            <a:r>
              <a:rPr lang="en-US" sz="4000" dirty="0" err="1" smtClean="0">
                <a:latin typeface="Source Sans Pro Light" panose="020B0403030403020204" pitchFamily="34" charset="0"/>
                <a:cs typeface="Leelawadee UI Semilight" panose="020B0402040204020203" pitchFamily="34" charset="-34"/>
              </a:rPr>
              <a:t>markjrieke</a:t>
            </a:r>
            <a:endParaRPr lang="en-US" sz="4000" dirty="0" smtClean="0">
              <a:latin typeface="Source Sans Pro Light" panose="020B0403030403020204" pitchFamily="34" charset="0"/>
              <a:cs typeface="Leelawadee UI Semilight" panose="020B0402040204020203" pitchFamily="34" charset="-34"/>
            </a:endParaRPr>
          </a:p>
        </p:txBody>
      </p:sp>
      <p:pic>
        <p:nvPicPr>
          <p:cNvPr id="1026" name="Picture 2" descr="Copyright R Symbol (Registered Trademark) PNG Transparent Images | PNG All"/>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808001" y="2774733"/>
            <a:ext cx="1111079" cy="111107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Person Lifting Weights on Apple iOS 15.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95793" y="1993464"/>
            <a:ext cx="1112208" cy="111221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amping on Apple iOS 15.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40990" y="1993464"/>
            <a:ext cx="1111079" cy="1111081"/>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Musical Keyboard on Apple iOS 15.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95793" y="3556308"/>
            <a:ext cx="1112208" cy="111221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ammer and Wrench on Apple iOS 15.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839551" y="3555999"/>
            <a:ext cx="1112518" cy="1112519"/>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oup 1"/>
          <p:cNvGrpSpPr/>
          <p:nvPr/>
        </p:nvGrpSpPr>
        <p:grpSpPr>
          <a:xfrm>
            <a:off x="1090296" y="3921169"/>
            <a:ext cx="2771267" cy="873244"/>
            <a:chOff x="6342254" y="2915559"/>
            <a:chExt cx="2771267" cy="873244"/>
          </a:xfrm>
        </p:grpSpPr>
        <p:pic>
          <p:nvPicPr>
            <p:cNvPr id="10" name="Picture 2" descr="Github Logo - Free social media icons"/>
            <p:cNvPicPr>
              <a:picLocks noChangeAspect="1" noChangeArrowheads="1"/>
            </p:cNvPicPr>
            <p:nvPr/>
          </p:nvPicPr>
          <p:blipFill>
            <a:blip r:embed="rId7" cstate="print">
              <a:duotone>
                <a:prstClr val="black"/>
                <a:srgbClr val="F08843">
                  <a:tint val="45000"/>
                  <a:satMod val="400000"/>
                </a:srgbClr>
              </a:duotone>
              <a:extLst>
                <a:ext uri="{28A0092B-C50C-407E-A947-70E740481C1C}">
                  <a14:useLocalDpi xmlns:a14="http://schemas.microsoft.com/office/drawing/2010/main" val="0"/>
                </a:ext>
              </a:extLst>
            </a:blip>
            <a:srcRect/>
            <a:stretch>
              <a:fillRect/>
            </a:stretch>
          </p:blipFill>
          <p:spPr bwMode="auto">
            <a:xfrm>
              <a:off x="6342254" y="2915559"/>
              <a:ext cx="873244" cy="873244"/>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Twitter Icon In Black Circle transparent PNG - Stick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291523" y="2915559"/>
              <a:ext cx="873244" cy="873244"/>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Linkedin, black, logo Free Icon - Icon-Icons.com"/>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240793" y="2916075"/>
              <a:ext cx="872728" cy="872728"/>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4134467262"/>
      </p:ext>
    </p:extLst>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2000" cy="6858001"/>
          </a:xfrm>
          <a:prstGeom prst="rect">
            <a:avLst/>
          </a:prstGeom>
        </p:spPr>
      </p:pic>
      <p:sp>
        <p:nvSpPr>
          <p:cNvPr id="3" name="TextBox 2"/>
          <p:cNvSpPr txBox="1"/>
          <p:nvPr/>
        </p:nvSpPr>
        <p:spPr bwMode="gray">
          <a:xfrm>
            <a:off x="3053088" y="5261811"/>
            <a:ext cx="9572924" cy="996033"/>
          </a:xfrm>
          <a:prstGeom prst="rect">
            <a:avLst/>
          </a:prstGeom>
          <a:noFill/>
        </p:spPr>
        <p:txBody>
          <a:bodyPr wrap="square" lIns="36000" tIns="36000" rIns="36000" bIns="36000" rtlCol="0">
            <a:spAutoFit/>
          </a:bodyPr>
          <a:lstStyle/>
          <a:p>
            <a:pPr marL="0" indent="0">
              <a:buNone/>
            </a:pPr>
            <a:r>
              <a:rPr lang="en-US" sz="6000" b="1" dirty="0">
                <a:solidFill>
                  <a:schemeClr val="accent2"/>
                </a:solidFill>
                <a:latin typeface="Leelawadee UI Semilight" panose="020B0402040204020203" pitchFamily="34" charset="-34"/>
                <a:cs typeface="Leelawadee UI Semilight" panose="020B0402040204020203" pitchFamily="34" charset="-34"/>
              </a:rPr>
              <a:t>p</a:t>
            </a:r>
            <a:r>
              <a:rPr lang="en-US" sz="6000" b="1" dirty="0" smtClean="0">
                <a:solidFill>
                  <a:schemeClr val="accent2"/>
                </a:solidFill>
                <a:latin typeface="Leelawadee UI Semilight" panose="020B0402040204020203" pitchFamily="34" charset="-34"/>
                <a:cs typeface="Leelawadee UI Semilight" panose="020B0402040204020203" pitchFamily="34" charset="-34"/>
              </a:rPr>
              <a:t>aint brush with </a:t>
            </a:r>
            <a:r>
              <a:rPr lang="en-US" sz="6000" b="1" dirty="0" err="1" smtClean="0">
                <a:solidFill>
                  <a:schemeClr val="accent2"/>
                </a:solidFill>
                <a:latin typeface="Leelawadee UI Semilight" panose="020B0402040204020203" pitchFamily="34" charset="-34"/>
                <a:cs typeface="Leelawadee UI Semilight" panose="020B0402040204020203" pitchFamily="34" charset="-34"/>
              </a:rPr>
              <a:t>bluetooth</a:t>
            </a:r>
            <a:endParaRPr lang="en-US" sz="5400" b="1" dirty="0" smtClean="0">
              <a:solidFill>
                <a:schemeClr val="accent2"/>
              </a:solidFill>
              <a:latin typeface="Leelawadee UI Semilight" panose="020B0402040204020203" pitchFamily="34" charset="-34"/>
              <a:cs typeface="Leelawadee UI Semilight" panose="020B0402040204020203" pitchFamily="34" charset="-34"/>
            </a:endParaRPr>
          </a:p>
        </p:txBody>
      </p:sp>
      <p:cxnSp>
        <p:nvCxnSpPr>
          <p:cNvPr id="5" name="Straight Connector 4"/>
          <p:cNvCxnSpPr/>
          <p:nvPr/>
        </p:nvCxnSpPr>
        <p:spPr bwMode="gray">
          <a:xfrm>
            <a:off x="4398745" y="4831882"/>
            <a:ext cx="6651057" cy="154004"/>
          </a:xfrm>
          <a:prstGeom prst="line">
            <a:avLst/>
          </a:prstGeom>
          <a:ln w="76200">
            <a:tailEnd type="none" w="med" len="lg"/>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202262275"/>
      </p:ext>
    </p:extLst>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p:cNvSpPr txBox="1"/>
          <p:nvPr/>
        </p:nvSpPr>
        <p:spPr bwMode="gray">
          <a:xfrm>
            <a:off x="1438847" y="2777096"/>
            <a:ext cx="9314306" cy="1303809"/>
          </a:xfrm>
          <a:prstGeom prst="rect">
            <a:avLst/>
          </a:prstGeom>
          <a:noFill/>
        </p:spPr>
        <p:txBody>
          <a:bodyPr wrap="square" lIns="36000" tIns="36000" rIns="36000" bIns="36000" rtlCol="0">
            <a:spAutoFit/>
          </a:bodyPr>
          <a:lstStyle/>
          <a:p>
            <a:r>
              <a:rPr lang="en-US" sz="4000" dirty="0" smtClean="0">
                <a:latin typeface="Source Sans Pro Light" panose="020B0403030403020204" pitchFamily="34" charset="0"/>
                <a:cs typeface="Leelawadee UI Semilight" panose="020B0402040204020203" pitchFamily="34" charset="-34"/>
              </a:rPr>
              <a:t>“I use R and </a:t>
            </a:r>
            <a:r>
              <a:rPr lang="en-US" sz="4000" dirty="0" err="1" smtClean="0">
                <a:latin typeface="Source Sans Pro Light" panose="020B0403030403020204" pitchFamily="34" charset="0"/>
                <a:cs typeface="Leelawadee UI Semilight" panose="020B0402040204020203" pitchFamily="34" charset="-34"/>
              </a:rPr>
              <a:t>tidymodels</a:t>
            </a:r>
            <a:r>
              <a:rPr lang="en-US" sz="4000" dirty="0" smtClean="0">
                <a:latin typeface="Source Sans Pro Light" panose="020B0403030403020204" pitchFamily="34" charset="0"/>
                <a:cs typeface="Leelawadee UI Semilight" panose="020B0402040204020203" pitchFamily="34" charset="-34"/>
              </a:rPr>
              <a:t> to provide actionable insight from patient survey data.”</a:t>
            </a:r>
          </a:p>
        </p:txBody>
      </p:sp>
    </p:spTree>
    <p:extLst>
      <p:ext uri="{BB962C8B-B14F-4D97-AF65-F5344CB8AC3E}">
        <p14:creationId xmlns:p14="http://schemas.microsoft.com/office/powerpoint/2010/main" val="445026428"/>
      </p:ext>
    </p:extLst>
  </p:cSld>
  <p:clrMapOvr>
    <a:masterClrMapping/>
  </p:clrMapOv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bwMode="gray">
          <a:xfrm>
            <a:off x="3154680" y="3084872"/>
            <a:ext cx="5882640" cy="688256"/>
          </a:xfrm>
          <a:prstGeom prst="rect">
            <a:avLst/>
          </a:prstGeom>
          <a:noFill/>
        </p:spPr>
        <p:txBody>
          <a:bodyPr wrap="square" lIns="36000" tIns="36000" rIns="36000" bIns="36000" rtlCol="0">
            <a:spAutoFit/>
          </a:bodyPr>
          <a:lstStyle/>
          <a:p>
            <a:pPr algn="ctr"/>
            <a:r>
              <a:rPr lang="en-US" sz="4000" dirty="0" smtClean="0">
                <a:latin typeface="Source Sans Pro Light" panose="020B0403030403020204" pitchFamily="34" charset="0"/>
                <a:cs typeface="Leelawadee UI Semilight" panose="020B0402040204020203" pitchFamily="34" charset="-34"/>
              </a:rPr>
              <a:t>plot/plot/plot</a:t>
            </a:r>
          </a:p>
        </p:txBody>
      </p:sp>
    </p:spTree>
    <p:extLst>
      <p:ext uri="{BB962C8B-B14F-4D97-AF65-F5344CB8AC3E}">
        <p14:creationId xmlns:p14="http://schemas.microsoft.com/office/powerpoint/2010/main" val="2376140103"/>
      </p:ext>
    </p:extLst>
  </p:cSld>
  <p:clrMapOvr>
    <a:masterClrMapping/>
  </p:clrMapOv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bwMode="gray">
          <a:xfrm>
            <a:off x="3154680" y="2777096"/>
            <a:ext cx="5882640" cy="1303809"/>
          </a:xfrm>
          <a:prstGeom prst="rect">
            <a:avLst/>
          </a:prstGeom>
          <a:noFill/>
        </p:spPr>
        <p:txBody>
          <a:bodyPr wrap="square" lIns="36000" tIns="36000" rIns="36000" bIns="36000" rtlCol="0">
            <a:spAutoFit/>
          </a:bodyPr>
          <a:lstStyle/>
          <a:p>
            <a:pPr algn="ctr"/>
            <a:r>
              <a:rPr lang="en-US" sz="4000" dirty="0" smtClean="0">
                <a:latin typeface="Source Sans Pro Light" panose="020B0403030403020204" pitchFamily="34" charset="0"/>
                <a:cs typeface="Leelawadee UI Semilight" panose="020B0402040204020203" pitchFamily="34" charset="-34"/>
              </a:rPr>
              <a:t>plot/plot/plot</a:t>
            </a:r>
          </a:p>
          <a:p>
            <a:pPr algn="ctr"/>
            <a:r>
              <a:rPr lang="en-US" sz="4000" dirty="0" smtClean="0">
                <a:latin typeface="Source Sans Pro Light" panose="020B0403030403020204" pitchFamily="34" charset="0"/>
                <a:cs typeface="Leelawadee UI Semilight" panose="020B0402040204020203" pitchFamily="34" charset="-34"/>
              </a:rPr>
              <a:t>context/context/context</a:t>
            </a:r>
          </a:p>
        </p:txBody>
      </p:sp>
    </p:spTree>
    <p:extLst>
      <p:ext uri="{BB962C8B-B14F-4D97-AF65-F5344CB8AC3E}">
        <p14:creationId xmlns:p14="http://schemas.microsoft.com/office/powerpoint/2010/main" val="3770045584"/>
      </p:ext>
    </p:extLst>
  </p:cSld>
  <p:clrMapOvr>
    <a:masterClrMapping/>
  </p:clrMapOv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2" name="Group 11"/>
          <p:cNvGrpSpPr/>
          <p:nvPr/>
        </p:nvGrpSpPr>
        <p:grpSpPr>
          <a:xfrm>
            <a:off x="2667000" y="681137"/>
            <a:ext cx="6858000" cy="5495726"/>
            <a:chOff x="2667000" y="407234"/>
            <a:chExt cx="6858000" cy="5495726"/>
          </a:xfrm>
        </p:grpSpPr>
        <p:pic>
          <p:nvPicPr>
            <p:cNvPr id="6148" name="Picture 4" descr="What is the name of this meme template? : r/Whatisthi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7000" y="1826259"/>
              <a:ext cx="6858000" cy="4076701"/>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p:cNvGrpSpPr/>
            <p:nvPr/>
          </p:nvGrpSpPr>
          <p:grpSpPr>
            <a:xfrm>
              <a:off x="3027944" y="1095490"/>
              <a:ext cx="2590800" cy="459739"/>
              <a:chOff x="3027944" y="1095490"/>
              <a:chExt cx="2590800" cy="459739"/>
            </a:xfrm>
          </p:grpSpPr>
          <p:sp>
            <p:nvSpPr>
              <p:cNvPr id="4" name="5-Point Star 3"/>
              <p:cNvSpPr/>
              <p:nvPr/>
            </p:nvSpPr>
            <p:spPr bwMode="gray">
              <a:xfrm>
                <a:off x="3027944" y="1098029"/>
                <a:ext cx="457200" cy="457200"/>
              </a:xfrm>
              <a:prstGeom prst="star5">
                <a:avLst/>
              </a:prstGeom>
              <a:solidFill>
                <a:srgbClr val="F6A900"/>
              </a:solidFill>
              <a:ln w="9525">
                <a:solidFill>
                  <a:srgbClr val="FFC67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sp>
            <p:nvSpPr>
              <p:cNvPr id="7" name="5-Point Star 6"/>
              <p:cNvSpPr/>
              <p:nvPr/>
            </p:nvSpPr>
            <p:spPr bwMode="gray">
              <a:xfrm>
                <a:off x="3561344" y="1098029"/>
                <a:ext cx="457200" cy="457200"/>
              </a:xfrm>
              <a:prstGeom prst="star5">
                <a:avLst/>
              </a:prstGeom>
              <a:solidFill>
                <a:srgbClr val="F6A900"/>
              </a:solidFill>
              <a:ln w="9525">
                <a:solidFill>
                  <a:srgbClr val="FFC67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sp>
            <p:nvSpPr>
              <p:cNvPr id="8" name="5-Point Star 7"/>
              <p:cNvSpPr/>
              <p:nvPr/>
            </p:nvSpPr>
            <p:spPr bwMode="gray">
              <a:xfrm>
                <a:off x="4094744" y="1095490"/>
                <a:ext cx="457200" cy="457200"/>
              </a:xfrm>
              <a:prstGeom prst="star5">
                <a:avLst/>
              </a:prstGeom>
              <a:solidFill>
                <a:srgbClr val="F6A900"/>
              </a:solidFill>
              <a:ln w="9525">
                <a:solidFill>
                  <a:srgbClr val="FFC67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sp>
            <p:nvSpPr>
              <p:cNvPr id="9" name="5-Point Star 8"/>
              <p:cNvSpPr/>
              <p:nvPr/>
            </p:nvSpPr>
            <p:spPr bwMode="gray">
              <a:xfrm>
                <a:off x="4628144" y="1095490"/>
                <a:ext cx="457200" cy="457200"/>
              </a:xfrm>
              <a:prstGeom prst="star5">
                <a:avLst/>
              </a:prstGeom>
              <a:solidFill>
                <a:srgbClr val="F6A900"/>
              </a:solidFill>
              <a:ln w="9525">
                <a:solidFill>
                  <a:srgbClr val="FFC67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sp>
            <p:nvSpPr>
              <p:cNvPr id="10" name="5-Point Star 9"/>
              <p:cNvSpPr/>
              <p:nvPr/>
            </p:nvSpPr>
            <p:spPr bwMode="gray">
              <a:xfrm>
                <a:off x="5161544" y="1095490"/>
                <a:ext cx="457200" cy="457200"/>
              </a:xfrm>
              <a:prstGeom prst="star5">
                <a:avLst/>
              </a:prstGeom>
              <a:solidFill>
                <a:srgbClr val="F6A900"/>
              </a:solidFill>
              <a:ln w="9525">
                <a:solidFill>
                  <a:srgbClr val="FFC67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grpSp>
        <p:sp>
          <p:nvSpPr>
            <p:cNvPr id="11" name="TextBox 10"/>
            <p:cNvSpPr txBox="1"/>
            <p:nvPr/>
          </p:nvSpPr>
          <p:spPr bwMode="gray">
            <a:xfrm>
              <a:off x="2974604" y="407234"/>
              <a:ext cx="2697480" cy="688256"/>
            </a:xfrm>
            <a:prstGeom prst="rect">
              <a:avLst/>
            </a:prstGeom>
            <a:noFill/>
          </p:spPr>
          <p:txBody>
            <a:bodyPr wrap="square" lIns="36000" tIns="36000" rIns="36000" bIns="36000" rtlCol="0">
              <a:spAutoFit/>
            </a:bodyPr>
            <a:lstStyle/>
            <a:p>
              <a:pPr algn="ctr"/>
              <a:r>
                <a:rPr lang="en-US" sz="4000" dirty="0" smtClean="0">
                  <a:latin typeface="Source Sans Pro Light" panose="020B0403030403020204" pitchFamily="34" charset="0"/>
                  <a:cs typeface="Leelawadee UI Semilight" panose="020B0402040204020203" pitchFamily="34" charset="-34"/>
                </a:rPr>
                <a:t>5.0 (19)</a:t>
              </a:r>
            </a:p>
          </p:txBody>
        </p:sp>
        <p:grpSp>
          <p:nvGrpSpPr>
            <p:cNvPr id="13" name="Group 12"/>
            <p:cNvGrpSpPr/>
            <p:nvPr/>
          </p:nvGrpSpPr>
          <p:grpSpPr>
            <a:xfrm>
              <a:off x="6502664" y="1095490"/>
              <a:ext cx="2590800" cy="459739"/>
              <a:chOff x="3027944" y="1095490"/>
              <a:chExt cx="2590800" cy="459739"/>
            </a:xfrm>
          </p:grpSpPr>
          <p:sp>
            <p:nvSpPr>
              <p:cNvPr id="14" name="5-Point Star 13"/>
              <p:cNvSpPr/>
              <p:nvPr/>
            </p:nvSpPr>
            <p:spPr bwMode="gray">
              <a:xfrm>
                <a:off x="3027944" y="1098029"/>
                <a:ext cx="457200" cy="457200"/>
              </a:xfrm>
              <a:prstGeom prst="star5">
                <a:avLst/>
              </a:prstGeom>
              <a:solidFill>
                <a:srgbClr val="F6A900"/>
              </a:solidFill>
              <a:ln w="9525">
                <a:solidFill>
                  <a:srgbClr val="FFC67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sp>
            <p:nvSpPr>
              <p:cNvPr id="15" name="5-Point Star 14"/>
              <p:cNvSpPr/>
              <p:nvPr/>
            </p:nvSpPr>
            <p:spPr bwMode="gray">
              <a:xfrm>
                <a:off x="3561344" y="1098029"/>
                <a:ext cx="457200" cy="457200"/>
              </a:xfrm>
              <a:prstGeom prst="star5">
                <a:avLst/>
              </a:prstGeom>
              <a:solidFill>
                <a:srgbClr val="F6A900"/>
              </a:solidFill>
              <a:ln w="9525">
                <a:solidFill>
                  <a:srgbClr val="FFC67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sp>
            <p:nvSpPr>
              <p:cNvPr id="16" name="5-Point Star 15"/>
              <p:cNvSpPr/>
              <p:nvPr/>
            </p:nvSpPr>
            <p:spPr bwMode="gray">
              <a:xfrm>
                <a:off x="4094744" y="1095490"/>
                <a:ext cx="457200" cy="457200"/>
              </a:xfrm>
              <a:prstGeom prst="star5">
                <a:avLst/>
              </a:prstGeom>
              <a:solidFill>
                <a:srgbClr val="F6A900"/>
              </a:solidFill>
              <a:ln w="9525">
                <a:solidFill>
                  <a:srgbClr val="FFC67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sp>
            <p:nvSpPr>
              <p:cNvPr id="17" name="5-Point Star 16"/>
              <p:cNvSpPr/>
              <p:nvPr/>
            </p:nvSpPr>
            <p:spPr bwMode="gray">
              <a:xfrm>
                <a:off x="4628144" y="1095490"/>
                <a:ext cx="457200" cy="457200"/>
              </a:xfrm>
              <a:prstGeom prst="star5">
                <a:avLst/>
              </a:prstGeom>
              <a:solidFill>
                <a:srgbClr val="F6A900"/>
              </a:solidFill>
              <a:ln w="9525">
                <a:solidFill>
                  <a:srgbClr val="FFC67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sp>
            <p:nvSpPr>
              <p:cNvPr id="18" name="5-Point Star 17"/>
              <p:cNvSpPr/>
              <p:nvPr/>
            </p:nvSpPr>
            <p:spPr bwMode="gray">
              <a:xfrm>
                <a:off x="5161544" y="1095490"/>
                <a:ext cx="457200" cy="457200"/>
              </a:xfrm>
              <a:prstGeom prst="star5">
                <a:avLst/>
              </a:prstGeom>
              <a:gradFill flip="none" rotWithShape="1">
                <a:gsLst>
                  <a:gs pos="50000">
                    <a:srgbClr val="F6A900"/>
                  </a:gs>
                  <a:gs pos="51000">
                    <a:schemeClr val="bg1"/>
                  </a:gs>
                </a:gsLst>
                <a:lin ang="0" scaled="0"/>
                <a:tileRect/>
              </a:gradFill>
              <a:ln w="9525">
                <a:solidFill>
                  <a:srgbClr val="FFC67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grpSp>
        <p:sp>
          <p:nvSpPr>
            <p:cNvPr id="19" name="TextBox 18"/>
            <p:cNvSpPr txBox="1"/>
            <p:nvPr/>
          </p:nvSpPr>
          <p:spPr bwMode="gray">
            <a:xfrm>
              <a:off x="6449324" y="407234"/>
              <a:ext cx="2697480" cy="688256"/>
            </a:xfrm>
            <a:prstGeom prst="rect">
              <a:avLst/>
            </a:prstGeom>
            <a:noFill/>
          </p:spPr>
          <p:txBody>
            <a:bodyPr wrap="square" lIns="36000" tIns="36000" rIns="36000" bIns="36000" rtlCol="0">
              <a:spAutoFit/>
            </a:bodyPr>
            <a:lstStyle/>
            <a:p>
              <a:pPr algn="ctr"/>
              <a:r>
                <a:rPr lang="en-US" sz="4000" dirty="0" smtClean="0">
                  <a:latin typeface="Source Sans Pro Light" panose="020B0403030403020204" pitchFamily="34" charset="0"/>
                  <a:cs typeface="Leelawadee UI Semilight" panose="020B0402040204020203" pitchFamily="34" charset="-34"/>
                </a:rPr>
                <a:t>4.6 (2,280)</a:t>
              </a:r>
            </a:p>
          </p:txBody>
        </p:sp>
      </p:grpSp>
    </p:spTree>
    <p:extLst>
      <p:ext uri="{BB962C8B-B14F-4D97-AF65-F5344CB8AC3E}">
        <p14:creationId xmlns:p14="http://schemas.microsoft.com/office/powerpoint/2010/main" val="3923197025"/>
      </p:ext>
    </p:extLst>
  </p:cSld>
  <p:clrMapOvr>
    <a:masterClrMapping/>
  </p:clrMapOv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bwMode="gray">
          <a:xfrm>
            <a:off x="1135380" y="2469319"/>
            <a:ext cx="9921240" cy="1919363"/>
          </a:xfrm>
          <a:prstGeom prst="rect">
            <a:avLst/>
          </a:prstGeom>
          <a:noFill/>
        </p:spPr>
        <p:txBody>
          <a:bodyPr wrap="square" lIns="36000" tIns="36000" rIns="36000" bIns="36000" rtlCol="0">
            <a:spAutoFit/>
          </a:bodyPr>
          <a:lstStyle/>
          <a:p>
            <a:pPr algn="ctr"/>
            <a:r>
              <a:rPr lang="en-US" sz="4000" dirty="0" smtClean="0">
                <a:latin typeface="Source Sans Pro Light" panose="020B0403030403020204" pitchFamily="34" charset="0"/>
                <a:cs typeface="Leelawadee UI Semilight" panose="020B0402040204020203" pitchFamily="34" charset="-34"/>
              </a:rPr>
              <a:t>What is the range of possible outcomes?</a:t>
            </a:r>
            <a:br>
              <a:rPr lang="en-US" sz="4000" dirty="0" smtClean="0">
                <a:latin typeface="Source Sans Pro Light" panose="020B0403030403020204" pitchFamily="34" charset="0"/>
                <a:cs typeface="Leelawadee UI Semilight" panose="020B0402040204020203" pitchFamily="34" charset="-34"/>
              </a:rPr>
            </a:br>
            <a:endParaRPr lang="en-US" sz="4000" dirty="0" smtClean="0">
              <a:latin typeface="Source Sans Pro Light" panose="020B0403030403020204" pitchFamily="34" charset="0"/>
              <a:cs typeface="Leelawadee UI Semilight" panose="020B0402040204020203" pitchFamily="34" charset="-34"/>
            </a:endParaRPr>
          </a:p>
          <a:p>
            <a:pPr algn="ctr"/>
            <a:r>
              <a:rPr lang="en-US" sz="4000" dirty="0" smtClean="0">
                <a:latin typeface="Source Sans Pro Light" panose="020B0403030403020204" pitchFamily="34" charset="0"/>
                <a:cs typeface="Leelawadee UI Semilight" panose="020B0402040204020203" pitchFamily="34" charset="-34"/>
              </a:rPr>
              <a:t>How important is each variable in the model?</a:t>
            </a:r>
          </a:p>
        </p:txBody>
      </p:sp>
    </p:spTree>
    <p:extLst>
      <p:ext uri="{BB962C8B-B14F-4D97-AF65-F5344CB8AC3E}">
        <p14:creationId xmlns:p14="http://schemas.microsoft.com/office/powerpoint/2010/main" val="3168014078"/>
      </p:ext>
    </p:extLst>
  </p:cSld>
  <p:clrMapOvr>
    <a:masterClrMapping/>
  </p:clrMapOv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1266" name="Picture 2" descr="Photographer Explains Viral Guy Looking Back Meme | Tim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73923" y="814282"/>
            <a:ext cx="7844154" cy="522943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bwMode="gray">
          <a:xfrm>
            <a:off x="2976880" y="4429760"/>
            <a:ext cx="2926080" cy="749812"/>
          </a:xfrm>
          <a:prstGeom prst="rect">
            <a:avLst/>
          </a:prstGeom>
          <a:noFill/>
        </p:spPr>
        <p:txBody>
          <a:bodyPr wrap="square" lIns="36000" tIns="36000" rIns="36000" bIns="36000" rtlCol="0">
            <a:spAutoFit/>
          </a:bodyPr>
          <a:lstStyle/>
          <a:p>
            <a:pPr marL="0" indent="0" algn="ctr">
              <a:buNone/>
            </a:pPr>
            <a:r>
              <a:rPr lang="en-US" sz="4400" dirty="0" err="1" smtClean="0">
                <a:ln>
                  <a:solidFill>
                    <a:schemeClr val="tx1"/>
                  </a:solidFill>
                </a:ln>
                <a:solidFill>
                  <a:schemeClr val="bg1"/>
                </a:solidFill>
                <a:latin typeface="Impact" panose="020B0806030902050204" pitchFamily="34" charset="0"/>
              </a:rPr>
              <a:t>XGBoost</a:t>
            </a:r>
            <a:endParaRPr lang="en-US" sz="4400" dirty="0" smtClean="0">
              <a:ln>
                <a:solidFill>
                  <a:schemeClr val="tx1"/>
                </a:solidFill>
              </a:ln>
              <a:solidFill>
                <a:schemeClr val="bg1"/>
              </a:solidFill>
              <a:latin typeface="Impact" panose="020B0806030902050204" pitchFamily="34" charset="0"/>
            </a:endParaRPr>
          </a:p>
        </p:txBody>
      </p:sp>
      <p:sp>
        <p:nvSpPr>
          <p:cNvPr id="11" name="TextBox 10"/>
          <p:cNvSpPr txBox="1"/>
          <p:nvPr/>
        </p:nvSpPr>
        <p:spPr bwMode="gray">
          <a:xfrm>
            <a:off x="7244080" y="3609842"/>
            <a:ext cx="2926080" cy="749812"/>
          </a:xfrm>
          <a:prstGeom prst="rect">
            <a:avLst/>
          </a:prstGeom>
          <a:noFill/>
        </p:spPr>
        <p:txBody>
          <a:bodyPr wrap="square" lIns="36000" tIns="36000" rIns="36000" bIns="36000" rtlCol="0">
            <a:spAutoFit/>
          </a:bodyPr>
          <a:lstStyle/>
          <a:p>
            <a:pPr marL="0" indent="0" algn="ctr">
              <a:buNone/>
            </a:pPr>
            <a:r>
              <a:rPr lang="en-US" sz="4400" dirty="0">
                <a:ln>
                  <a:solidFill>
                    <a:schemeClr val="tx1"/>
                  </a:solidFill>
                </a:ln>
                <a:solidFill>
                  <a:schemeClr val="bg1"/>
                </a:solidFill>
                <a:latin typeface="Impact" panose="020B0806030902050204" pitchFamily="34" charset="0"/>
              </a:rPr>
              <a:t>l</a:t>
            </a:r>
            <a:r>
              <a:rPr lang="en-US" sz="4400" dirty="0" smtClean="0">
                <a:ln>
                  <a:solidFill>
                    <a:schemeClr val="tx1"/>
                  </a:solidFill>
                </a:ln>
                <a:solidFill>
                  <a:schemeClr val="bg1"/>
                </a:solidFill>
                <a:latin typeface="Impact" panose="020B0806030902050204" pitchFamily="34" charset="0"/>
              </a:rPr>
              <a:t>m()</a:t>
            </a:r>
          </a:p>
        </p:txBody>
      </p:sp>
      <p:sp>
        <p:nvSpPr>
          <p:cNvPr id="12" name="TextBox 11"/>
          <p:cNvSpPr txBox="1"/>
          <p:nvPr/>
        </p:nvSpPr>
        <p:spPr bwMode="gray">
          <a:xfrm>
            <a:off x="5781040" y="4207254"/>
            <a:ext cx="2926080" cy="749812"/>
          </a:xfrm>
          <a:prstGeom prst="rect">
            <a:avLst/>
          </a:prstGeom>
          <a:noFill/>
        </p:spPr>
        <p:txBody>
          <a:bodyPr wrap="square" lIns="36000" tIns="36000" rIns="36000" bIns="36000" rtlCol="0">
            <a:spAutoFit/>
          </a:bodyPr>
          <a:lstStyle/>
          <a:p>
            <a:pPr marL="0" indent="0" algn="ctr">
              <a:buNone/>
            </a:pPr>
            <a:r>
              <a:rPr lang="en-US" sz="4400" dirty="0" smtClean="0">
                <a:ln>
                  <a:solidFill>
                    <a:schemeClr val="tx1"/>
                  </a:solidFill>
                </a:ln>
                <a:solidFill>
                  <a:schemeClr val="bg1"/>
                </a:solidFill>
                <a:latin typeface="Impact" panose="020B0806030902050204" pitchFamily="34" charset="0"/>
              </a:rPr>
              <a:t>me</a:t>
            </a:r>
          </a:p>
        </p:txBody>
      </p:sp>
    </p:spTree>
    <p:extLst>
      <p:ext uri="{BB962C8B-B14F-4D97-AF65-F5344CB8AC3E}">
        <p14:creationId xmlns:p14="http://schemas.microsoft.com/office/powerpoint/2010/main" val="4144462141"/>
      </p:ext>
    </p:extLst>
  </p:cSld>
  <p:clrMapOvr>
    <a:masterClrMapping/>
  </p:clrMapOv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Oval 6"/>
          <p:cNvSpPr/>
          <p:nvPr/>
        </p:nvSpPr>
        <p:spPr bwMode="gray">
          <a:xfrm>
            <a:off x="223520" y="1143000"/>
            <a:ext cx="4572000" cy="4572000"/>
          </a:xfrm>
          <a:prstGeom prst="ellipse">
            <a:avLst/>
          </a:prstGeom>
          <a:solidFill>
            <a:srgbClr val="11CD5D">
              <a:alpha val="4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grpSp>
        <p:nvGrpSpPr>
          <p:cNvPr id="9" name="Group 8"/>
          <p:cNvGrpSpPr/>
          <p:nvPr/>
        </p:nvGrpSpPr>
        <p:grpSpPr>
          <a:xfrm>
            <a:off x="1459832" y="2700255"/>
            <a:ext cx="2099377" cy="2112033"/>
            <a:chOff x="1780672" y="3847770"/>
            <a:chExt cx="1780674" cy="1491027"/>
          </a:xfrm>
        </p:grpSpPr>
        <p:cxnSp>
          <p:nvCxnSpPr>
            <p:cNvPr id="10" name="Straight Connector 9"/>
            <p:cNvCxnSpPr/>
            <p:nvPr/>
          </p:nvCxnSpPr>
          <p:spPr bwMode="gray">
            <a:xfrm flipV="1">
              <a:off x="1780672" y="4202312"/>
              <a:ext cx="1780674" cy="776213"/>
            </a:xfrm>
            <a:prstGeom prst="line">
              <a:avLst/>
            </a:prstGeom>
            <a:ln w="28575" cap="flat">
              <a:solidFill>
                <a:schemeClr val="bg1"/>
              </a:solidFill>
              <a:miter lim="800000"/>
              <a:tailEnd type="none" w="med" len="lg"/>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bwMode="gray">
            <a:xfrm flipV="1">
              <a:off x="1780672" y="4562584"/>
              <a:ext cx="1780674" cy="776213"/>
            </a:xfrm>
            <a:prstGeom prst="line">
              <a:avLst/>
            </a:prstGeom>
            <a:ln w="28575" cap="flat">
              <a:solidFill>
                <a:schemeClr val="bg1"/>
              </a:solidFill>
              <a:prstDash val="dash"/>
              <a:miter lim="800000"/>
              <a:tailEnd type="none" w="med" len="lg"/>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bwMode="gray">
            <a:xfrm flipV="1">
              <a:off x="1780672" y="3847770"/>
              <a:ext cx="1780674" cy="776213"/>
            </a:xfrm>
            <a:prstGeom prst="line">
              <a:avLst/>
            </a:prstGeom>
            <a:ln w="28575" cap="flat">
              <a:solidFill>
                <a:schemeClr val="bg1"/>
              </a:solidFill>
              <a:prstDash val="dash"/>
              <a:miter lim="800000"/>
              <a:tailEnd type="none" w="med" len="lg"/>
            </a:ln>
          </p:spPr>
          <p:style>
            <a:lnRef idx="1">
              <a:schemeClr val="accent1"/>
            </a:lnRef>
            <a:fillRef idx="0">
              <a:schemeClr val="accent1"/>
            </a:fillRef>
            <a:effectRef idx="0">
              <a:schemeClr val="accent1"/>
            </a:effectRef>
            <a:fontRef idx="minor">
              <a:schemeClr val="tx1"/>
            </a:fontRef>
          </p:style>
        </p:cxnSp>
      </p:grpSp>
      <p:sp>
        <p:nvSpPr>
          <p:cNvPr id="4" name="TextBox 3"/>
          <p:cNvSpPr txBox="1"/>
          <p:nvPr/>
        </p:nvSpPr>
        <p:spPr bwMode="gray">
          <a:xfrm>
            <a:off x="1568116" y="1545583"/>
            <a:ext cx="1882808" cy="1057588"/>
          </a:xfrm>
          <a:prstGeom prst="rect">
            <a:avLst/>
          </a:prstGeom>
          <a:noFill/>
        </p:spPr>
        <p:txBody>
          <a:bodyPr wrap="square" lIns="36000" tIns="36000" rIns="36000" bIns="36000" rtlCol="0">
            <a:spAutoFit/>
          </a:bodyPr>
          <a:lstStyle/>
          <a:p>
            <a:pPr marL="0" indent="0" algn="ctr">
              <a:buNone/>
            </a:pPr>
            <a:r>
              <a:rPr lang="en-US" sz="3200" b="1" dirty="0" smtClean="0">
                <a:solidFill>
                  <a:schemeClr val="bg1"/>
                </a:solidFill>
                <a:latin typeface="Source Sans Pro Light" panose="020B0403030403020204" pitchFamily="34" charset="0"/>
                <a:cs typeface="Leelawadee UI Semilight" panose="020B0402040204020203" pitchFamily="34" charset="-34"/>
              </a:rPr>
              <a:t>Prediction Intervals</a:t>
            </a:r>
          </a:p>
        </p:txBody>
      </p:sp>
    </p:spTree>
    <p:extLst>
      <p:ext uri="{BB962C8B-B14F-4D97-AF65-F5344CB8AC3E}">
        <p14:creationId xmlns:p14="http://schemas.microsoft.com/office/powerpoint/2010/main" val="2767214324"/>
      </p:ext>
    </p:extLst>
  </p:cSld>
  <p:clrMapOvr>
    <a:masterClrMapping/>
  </p:clrMapOv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Oval 6"/>
          <p:cNvSpPr/>
          <p:nvPr/>
        </p:nvSpPr>
        <p:spPr bwMode="gray">
          <a:xfrm>
            <a:off x="223520" y="1143000"/>
            <a:ext cx="4572000" cy="4572000"/>
          </a:xfrm>
          <a:prstGeom prst="ellipse">
            <a:avLst/>
          </a:prstGeom>
          <a:solidFill>
            <a:srgbClr val="11CD5D">
              <a:alpha val="4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sp>
        <p:nvSpPr>
          <p:cNvPr id="8" name="Oval 7"/>
          <p:cNvSpPr/>
          <p:nvPr/>
        </p:nvSpPr>
        <p:spPr bwMode="gray">
          <a:xfrm>
            <a:off x="7518400" y="1143000"/>
            <a:ext cx="4572000" cy="4572000"/>
          </a:xfrm>
          <a:prstGeom prst="ellipse">
            <a:avLst/>
          </a:prstGeom>
          <a:solidFill>
            <a:srgbClr val="8843F0">
              <a:alpha val="4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grpSp>
        <p:nvGrpSpPr>
          <p:cNvPr id="9" name="Group 8"/>
          <p:cNvGrpSpPr/>
          <p:nvPr/>
        </p:nvGrpSpPr>
        <p:grpSpPr>
          <a:xfrm>
            <a:off x="1459832" y="2700255"/>
            <a:ext cx="2099377" cy="2112033"/>
            <a:chOff x="1780672" y="3847770"/>
            <a:chExt cx="1780674" cy="1491027"/>
          </a:xfrm>
        </p:grpSpPr>
        <p:cxnSp>
          <p:nvCxnSpPr>
            <p:cNvPr id="10" name="Straight Connector 9"/>
            <p:cNvCxnSpPr/>
            <p:nvPr/>
          </p:nvCxnSpPr>
          <p:spPr bwMode="gray">
            <a:xfrm flipV="1">
              <a:off x="1780672" y="4202312"/>
              <a:ext cx="1780674" cy="776213"/>
            </a:xfrm>
            <a:prstGeom prst="line">
              <a:avLst/>
            </a:prstGeom>
            <a:ln w="28575" cap="flat">
              <a:solidFill>
                <a:schemeClr val="bg1"/>
              </a:solidFill>
              <a:miter lim="800000"/>
              <a:tailEnd type="none" w="med" len="lg"/>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bwMode="gray">
            <a:xfrm flipV="1">
              <a:off x="1780672" y="4562584"/>
              <a:ext cx="1780674" cy="776213"/>
            </a:xfrm>
            <a:prstGeom prst="line">
              <a:avLst/>
            </a:prstGeom>
            <a:ln w="28575" cap="flat">
              <a:solidFill>
                <a:schemeClr val="bg1"/>
              </a:solidFill>
              <a:prstDash val="dash"/>
              <a:miter lim="800000"/>
              <a:tailEnd type="none" w="med" len="lg"/>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bwMode="gray">
            <a:xfrm flipV="1">
              <a:off x="1780672" y="3847770"/>
              <a:ext cx="1780674" cy="776213"/>
            </a:xfrm>
            <a:prstGeom prst="line">
              <a:avLst/>
            </a:prstGeom>
            <a:ln w="28575" cap="flat">
              <a:solidFill>
                <a:schemeClr val="bg1"/>
              </a:solidFill>
              <a:prstDash val="dash"/>
              <a:miter lim="800000"/>
              <a:tailEnd type="none" w="med" len="lg"/>
            </a:ln>
          </p:spPr>
          <p:style>
            <a:lnRef idx="1">
              <a:schemeClr val="accent1"/>
            </a:lnRef>
            <a:fillRef idx="0">
              <a:schemeClr val="accent1"/>
            </a:fillRef>
            <a:effectRef idx="0">
              <a:schemeClr val="accent1"/>
            </a:effectRef>
            <a:fontRef idx="minor">
              <a:schemeClr val="tx1"/>
            </a:fontRef>
          </p:style>
        </p:cxnSp>
      </p:grpSp>
      <p:sp>
        <p:nvSpPr>
          <p:cNvPr id="25" name="Freeform 24"/>
          <p:cNvSpPr/>
          <p:nvPr/>
        </p:nvSpPr>
        <p:spPr bwMode="gray">
          <a:xfrm>
            <a:off x="8648031" y="3186448"/>
            <a:ext cx="2316480" cy="1139646"/>
          </a:xfrm>
          <a:custGeom>
            <a:avLst/>
            <a:gdLst>
              <a:gd name="connsiteX0" fmla="*/ 0 w 1371600"/>
              <a:gd name="connsiteY0" fmla="*/ 679621 h 679621"/>
              <a:gd name="connsiteX1" fmla="*/ 333632 w 1371600"/>
              <a:gd name="connsiteY1" fmla="*/ 296562 h 679621"/>
              <a:gd name="connsiteX2" fmla="*/ 889686 w 1371600"/>
              <a:gd name="connsiteY2" fmla="*/ 457200 h 679621"/>
              <a:gd name="connsiteX3" fmla="*/ 1371600 w 1371600"/>
              <a:gd name="connsiteY3" fmla="*/ 0 h 679621"/>
            </a:gdLst>
            <a:ahLst/>
            <a:cxnLst>
              <a:cxn ang="0">
                <a:pos x="connsiteX0" y="connsiteY0"/>
              </a:cxn>
              <a:cxn ang="0">
                <a:pos x="connsiteX1" y="connsiteY1"/>
              </a:cxn>
              <a:cxn ang="0">
                <a:pos x="connsiteX2" y="connsiteY2"/>
              </a:cxn>
              <a:cxn ang="0">
                <a:pos x="connsiteX3" y="connsiteY3"/>
              </a:cxn>
            </a:cxnLst>
            <a:rect l="l" t="t" r="r" b="b"/>
            <a:pathLst>
              <a:path w="1371600" h="679621">
                <a:moveTo>
                  <a:pt x="0" y="679621"/>
                </a:moveTo>
                <a:cubicBezTo>
                  <a:pt x="92675" y="506626"/>
                  <a:pt x="185351" y="333632"/>
                  <a:pt x="333632" y="296562"/>
                </a:cubicBezTo>
                <a:cubicBezTo>
                  <a:pt x="481913" y="259492"/>
                  <a:pt x="716691" y="506627"/>
                  <a:pt x="889686" y="457200"/>
                </a:cubicBezTo>
                <a:cubicBezTo>
                  <a:pt x="1062681" y="407773"/>
                  <a:pt x="1217140" y="203886"/>
                  <a:pt x="1371600" y="0"/>
                </a:cubicBezTo>
              </a:path>
            </a:pathLst>
          </a:cu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bwMode="gray">
          <a:xfrm>
            <a:off x="1568116" y="1545583"/>
            <a:ext cx="1882808" cy="1057588"/>
          </a:xfrm>
          <a:prstGeom prst="rect">
            <a:avLst/>
          </a:prstGeom>
          <a:noFill/>
        </p:spPr>
        <p:txBody>
          <a:bodyPr wrap="square" lIns="36000" tIns="36000" rIns="36000" bIns="36000" rtlCol="0">
            <a:spAutoFit/>
          </a:bodyPr>
          <a:lstStyle/>
          <a:p>
            <a:pPr marL="0" indent="0" algn="ctr">
              <a:buNone/>
            </a:pPr>
            <a:r>
              <a:rPr lang="en-US" sz="3200" b="1" dirty="0" smtClean="0">
                <a:solidFill>
                  <a:schemeClr val="bg1"/>
                </a:solidFill>
                <a:latin typeface="Source Sans Pro Light" panose="020B0403030403020204" pitchFamily="34" charset="0"/>
                <a:cs typeface="Leelawadee UI Semilight" panose="020B0402040204020203" pitchFamily="34" charset="-34"/>
              </a:rPr>
              <a:t>Prediction Intervals</a:t>
            </a:r>
          </a:p>
        </p:txBody>
      </p:sp>
      <p:sp>
        <p:nvSpPr>
          <p:cNvPr id="28" name="TextBox 27"/>
          <p:cNvSpPr txBox="1"/>
          <p:nvPr/>
        </p:nvSpPr>
        <p:spPr bwMode="gray">
          <a:xfrm>
            <a:off x="8862996" y="1545583"/>
            <a:ext cx="1882808" cy="1057588"/>
          </a:xfrm>
          <a:prstGeom prst="rect">
            <a:avLst/>
          </a:prstGeom>
          <a:noFill/>
        </p:spPr>
        <p:txBody>
          <a:bodyPr wrap="square" lIns="36000" tIns="36000" rIns="36000" bIns="36000" rtlCol="0">
            <a:spAutoFit/>
          </a:bodyPr>
          <a:lstStyle/>
          <a:p>
            <a:pPr marL="0" indent="0" algn="ctr">
              <a:buNone/>
            </a:pPr>
            <a:r>
              <a:rPr lang="en-US" sz="3200" b="1" dirty="0" smtClean="0">
                <a:solidFill>
                  <a:schemeClr val="bg1"/>
                </a:solidFill>
                <a:latin typeface="Source Sans Pro Light" panose="020B0403030403020204" pitchFamily="34" charset="0"/>
                <a:cs typeface="Leelawadee UI Semilight" panose="020B0402040204020203" pitchFamily="34" charset="-34"/>
              </a:rPr>
              <a:t>Powerful Models</a:t>
            </a:r>
          </a:p>
        </p:txBody>
      </p:sp>
    </p:spTree>
    <p:extLst>
      <p:ext uri="{BB962C8B-B14F-4D97-AF65-F5344CB8AC3E}">
        <p14:creationId xmlns:p14="http://schemas.microsoft.com/office/powerpoint/2010/main" val="3223380438"/>
      </p:ext>
    </p:extLst>
  </p:cSld>
  <p:clrMapOvr>
    <a:masterClrMapping/>
  </p:clrMapOv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Oval 6"/>
          <p:cNvSpPr/>
          <p:nvPr/>
        </p:nvSpPr>
        <p:spPr bwMode="gray">
          <a:xfrm>
            <a:off x="223520" y="1143000"/>
            <a:ext cx="4572000" cy="4572000"/>
          </a:xfrm>
          <a:prstGeom prst="ellipse">
            <a:avLst/>
          </a:prstGeom>
          <a:solidFill>
            <a:srgbClr val="11CD5D">
              <a:alpha val="4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sp>
        <p:nvSpPr>
          <p:cNvPr id="8" name="Oval 7"/>
          <p:cNvSpPr/>
          <p:nvPr/>
        </p:nvSpPr>
        <p:spPr bwMode="gray">
          <a:xfrm>
            <a:off x="7518400" y="1143000"/>
            <a:ext cx="4572000" cy="4572000"/>
          </a:xfrm>
          <a:prstGeom prst="ellipse">
            <a:avLst/>
          </a:prstGeom>
          <a:solidFill>
            <a:srgbClr val="8843F0">
              <a:alpha val="4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sp>
        <p:nvSpPr>
          <p:cNvPr id="2" name="Oval 1"/>
          <p:cNvSpPr/>
          <p:nvPr/>
        </p:nvSpPr>
        <p:spPr bwMode="gray">
          <a:xfrm>
            <a:off x="3810000" y="1143000"/>
            <a:ext cx="4572000" cy="4572000"/>
          </a:xfrm>
          <a:prstGeom prst="ellipse">
            <a:avLst/>
          </a:prstGeom>
          <a:solidFill>
            <a:srgbClr val="F08843">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grpSp>
        <p:nvGrpSpPr>
          <p:cNvPr id="9" name="Group 8"/>
          <p:cNvGrpSpPr/>
          <p:nvPr/>
        </p:nvGrpSpPr>
        <p:grpSpPr>
          <a:xfrm>
            <a:off x="1459832" y="2700255"/>
            <a:ext cx="2099377" cy="2112033"/>
            <a:chOff x="1780672" y="3847770"/>
            <a:chExt cx="1780674" cy="1491027"/>
          </a:xfrm>
        </p:grpSpPr>
        <p:cxnSp>
          <p:nvCxnSpPr>
            <p:cNvPr id="10" name="Straight Connector 9"/>
            <p:cNvCxnSpPr/>
            <p:nvPr/>
          </p:nvCxnSpPr>
          <p:spPr bwMode="gray">
            <a:xfrm flipV="1">
              <a:off x="1780672" y="4202312"/>
              <a:ext cx="1780674" cy="776213"/>
            </a:xfrm>
            <a:prstGeom prst="line">
              <a:avLst/>
            </a:prstGeom>
            <a:ln w="28575" cap="flat">
              <a:solidFill>
                <a:schemeClr val="bg1"/>
              </a:solidFill>
              <a:miter lim="800000"/>
              <a:tailEnd type="none" w="med" len="lg"/>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bwMode="gray">
            <a:xfrm flipV="1">
              <a:off x="1780672" y="4562584"/>
              <a:ext cx="1780674" cy="776213"/>
            </a:xfrm>
            <a:prstGeom prst="line">
              <a:avLst/>
            </a:prstGeom>
            <a:ln w="28575" cap="flat">
              <a:solidFill>
                <a:schemeClr val="bg1"/>
              </a:solidFill>
              <a:prstDash val="dash"/>
              <a:miter lim="800000"/>
              <a:tailEnd type="none" w="med" len="lg"/>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bwMode="gray">
            <a:xfrm flipV="1">
              <a:off x="1780672" y="3847770"/>
              <a:ext cx="1780674" cy="776213"/>
            </a:xfrm>
            <a:prstGeom prst="line">
              <a:avLst/>
            </a:prstGeom>
            <a:ln w="28575" cap="flat">
              <a:solidFill>
                <a:schemeClr val="bg1"/>
              </a:solidFill>
              <a:prstDash val="dash"/>
              <a:miter lim="800000"/>
              <a:tailEnd type="none" w="med" len="lg"/>
            </a:ln>
          </p:spPr>
          <p:style>
            <a:lnRef idx="1">
              <a:schemeClr val="accent1"/>
            </a:lnRef>
            <a:fillRef idx="0">
              <a:schemeClr val="accent1"/>
            </a:fillRef>
            <a:effectRef idx="0">
              <a:schemeClr val="accent1"/>
            </a:effectRef>
            <a:fontRef idx="minor">
              <a:schemeClr val="tx1"/>
            </a:fontRef>
          </p:style>
        </p:cxnSp>
      </p:grpSp>
      <p:grpSp>
        <p:nvGrpSpPr>
          <p:cNvPr id="20" name="Group 19"/>
          <p:cNvGrpSpPr/>
          <p:nvPr/>
        </p:nvGrpSpPr>
        <p:grpSpPr>
          <a:xfrm>
            <a:off x="4935889" y="2714871"/>
            <a:ext cx="2316480" cy="2082800"/>
            <a:chOff x="8325852" y="3530118"/>
            <a:chExt cx="1780674" cy="1242065"/>
          </a:xfrm>
        </p:grpSpPr>
        <p:sp>
          <p:nvSpPr>
            <p:cNvPr id="21" name="Freeform 20"/>
            <p:cNvSpPr/>
            <p:nvPr/>
          </p:nvSpPr>
          <p:spPr bwMode="gray">
            <a:xfrm>
              <a:off x="8325852" y="3811340"/>
              <a:ext cx="1780674" cy="679621"/>
            </a:xfrm>
            <a:custGeom>
              <a:avLst/>
              <a:gdLst>
                <a:gd name="connsiteX0" fmla="*/ 0 w 1371600"/>
                <a:gd name="connsiteY0" fmla="*/ 679621 h 679621"/>
                <a:gd name="connsiteX1" fmla="*/ 333632 w 1371600"/>
                <a:gd name="connsiteY1" fmla="*/ 296562 h 679621"/>
                <a:gd name="connsiteX2" fmla="*/ 889686 w 1371600"/>
                <a:gd name="connsiteY2" fmla="*/ 457200 h 679621"/>
                <a:gd name="connsiteX3" fmla="*/ 1371600 w 1371600"/>
                <a:gd name="connsiteY3" fmla="*/ 0 h 679621"/>
              </a:gdLst>
              <a:ahLst/>
              <a:cxnLst>
                <a:cxn ang="0">
                  <a:pos x="connsiteX0" y="connsiteY0"/>
                </a:cxn>
                <a:cxn ang="0">
                  <a:pos x="connsiteX1" y="connsiteY1"/>
                </a:cxn>
                <a:cxn ang="0">
                  <a:pos x="connsiteX2" y="connsiteY2"/>
                </a:cxn>
                <a:cxn ang="0">
                  <a:pos x="connsiteX3" y="connsiteY3"/>
                </a:cxn>
              </a:cxnLst>
              <a:rect l="l" t="t" r="r" b="b"/>
              <a:pathLst>
                <a:path w="1371600" h="679621">
                  <a:moveTo>
                    <a:pt x="0" y="679621"/>
                  </a:moveTo>
                  <a:cubicBezTo>
                    <a:pt x="92675" y="506626"/>
                    <a:pt x="185351" y="333632"/>
                    <a:pt x="333632" y="296562"/>
                  </a:cubicBezTo>
                  <a:cubicBezTo>
                    <a:pt x="481913" y="259492"/>
                    <a:pt x="716691" y="506627"/>
                    <a:pt x="889686" y="457200"/>
                  </a:cubicBezTo>
                  <a:cubicBezTo>
                    <a:pt x="1062681" y="407773"/>
                    <a:pt x="1217140" y="203886"/>
                    <a:pt x="1371600" y="0"/>
                  </a:cubicBezTo>
                </a:path>
              </a:pathLst>
            </a:cu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21"/>
            <p:cNvSpPr/>
            <p:nvPr/>
          </p:nvSpPr>
          <p:spPr bwMode="gray">
            <a:xfrm>
              <a:off x="8325852" y="4092562"/>
              <a:ext cx="1780674" cy="679621"/>
            </a:xfrm>
            <a:custGeom>
              <a:avLst/>
              <a:gdLst>
                <a:gd name="connsiteX0" fmla="*/ 0 w 1371600"/>
                <a:gd name="connsiteY0" fmla="*/ 679621 h 679621"/>
                <a:gd name="connsiteX1" fmla="*/ 333632 w 1371600"/>
                <a:gd name="connsiteY1" fmla="*/ 296562 h 679621"/>
                <a:gd name="connsiteX2" fmla="*/ 889686 w 1371600"/>
                <a:gd name="connsiteY2" fmla="*/ 457200 h 679621"/>
                <a:gd name="connsiteX3" fmla="*/ 1371600 w 1371600"/>
                <a:gd name="connsiteY3" fmla="*/ 0 h 679621"/>
              </a:gdLst>
              <a:ahLst/>
              <a:cxnLst>
                <a:cxn ang="0">
                  <a:pos x="connsiteX0" y="connsiteY0"/>
                </a:cxn>
                <a:cxn ang="0">
                  <a:pos x="connsiteX1" y="connsiteY1"/>
                </a:cxn>
                <a:cxn ang="0">
                  <a:pos x="connsiteX2" y="connsiteY2"/>
                </a:cxn>
                <a:cxn ang="0">
                  <a:pos x="connsiteX3" y="connsiteY3"/>
                </a:cxn>
              </a:cxnLst>
              <a:rect l="l" t="t" r="r" b="b"/>
              <a:pathLst>
                <a:path w="1371600" h="679621">
                  <a:moveTo>
                    <a:pt x="0" y="679621"/>
                  </a:moveTo>
                  <a:cubicBezTo>
                    <a:pt x="92675" y="506626"/>
                    <a:pt x="185351" y="333632"/>
                    <a:pt x="333632" y="296562"/>
                  </a:cubicBezTo>
                  <a:cubicBezTo>
                    <a:pt x="481913" y="259492"/>
                    <a:pt x="716691" y="506627"/>
                    <a:pt x="889686" y="457200"/>
                  </a:cubicBezTo>
                  <a:cubicBezTo>
                    <a:pt x="1062681" y="407773"/>
                    <a:pt x="1217140" y="203886"/>
                    <a:pt x="1371600" y="0"/>
                  </a:cubicBezTo>
                </a:path>
              </a:pathLst>
            </a:custGeom>
            <a:noFill/>
            <a:ln w="285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22"/>
            <p:cNvSpPr/>
            <p:nvPr/>
          </p:nvSpPr>
          <p:spPr bwMode="gray">
            <a:xfrm>
              <a:off x="8325852" y="3530118"/>
              <a:ext cx="1780674" cy="679621"/>
            </a:xfrm>
            <a:custGeom>
              <a:avLst/>
              <a:gdLst>
                <a:gd name="connsiteX0" fmla="*/ 0 w 1371600"/>
                <a:gd name="connsiteY0" fmla="*/ 679621 h 679621"/>
                <a:gd name="connsiteX1" fmla="*/ 333632 w 1371600"/>
                <a:gd name="connsiteY1" fmla="*/ 296562 h 679621"/>
                <a:gd name="connsiteX2" fmla="*/ 889686 w 1371600"/>
                <a:gd name="connsiteY2" fmla="*/ 457200 h 679621"/>
                <a:gd name="connsiteX3" fmla="*/ 1371600 w 1371600"/>
                <a:gd name="connsiteY3" fmla="*/ 0 h 679621"/>
              </a:gdLst>
              <a:ahLst/>
              <a:cxnLst>
                <a:cxn ang="0">
                  <a:pos x="connsiteX0" y="connsiteY0"/>
                </a:cxn>
                <a:cxn ang="0">
                  <a:pos x="connsiteX1" y="connsiteY1"/>
                </a:cxn>
                <a:cxn ang="0">
                  <a:pos x="connsiteX2" y="connsiteY2"/>
                </a:cxn>
                <a:cxn ang="0">
                  <a:pos x="connsiteX3" y="connsiteY3"/>
                </a:cxn>
              </a:cxnLst>
              <a:rect l="l" t="t" r="r" b="b"/>
              <a:pathLst>
                <a:path w="1371600" h="679621">
                  <a:moveTo>
                    <a:pt x="0" y="679621"/>
                  </a:moveTo>
                  <a:cubicBezTo>
                    <a:pt x="92675" y="506626"/>
                    <a:pt x="185351" y="333632"/>
                    <a:pt x="333632" y="296562"/>
                  </a:cubicBezTo>
                  <a:cubicBezTo>
                    <a:pt x="481913" y="259492"/>
                    <a:pt x="716691" y="506627"/>
                    <a:pt x="889686" y="457200"/>
                  </a:cubicBezTo>
                  <a:cubicBezTo>
                    <a:pt x="1062681" y="407773"/>
                    <a:pt x="1217140" y="203886"/>
                    <a:pt x="1371600" y="0"/>
                  </a:cubicBezTo>
                </a:path>
              </a:pathLst>
            </a:custGeom>
            <a:noFill/>
            <a:ln w="285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Freeform 24"/>
          <p:cNvSpPr/>
          <p:nvPr/>
        </p:nvSpPr>
        <p:spPr bwMode="gray">
          <a:xfrm>
            <a:off x="8648031" y="3186448"/>
            <a:ext cx="2316480" cy="1139646"/>
          </a:xfrm>
          <a:custGeom>
            <a:avLst/>
            <a:gdLst>
              <a:gd name="connsiteX0" fmla="*/ 0 w 1371600"/>
              <a:gd name="connsiteY0" fmla="*/ 679621 h 679621"/>
              <a:gd name="connsiteX1" fmla="*/ 333632 w 1371600"/>
              <a:gd name="connsiteY1" fmla="*/ 296562 h 679621"/>
              <a:gd name="connsiteX2" fmla="*/ 889686 w 1371600"/>
              <a:gd name="connsiteY2" fmla="*/ 457200 h 679621"/>
              <a:gd name="connsiteX3" fmla="*/ 1371600 w 1371600"/>
              <a:gd name="connsiteY3" fmla="*/ 0 h 679621"/>
            </a:gdLst>
            <a:ahLst/>
            <a:cxnLst>
              <a:cxn ang="0">
                <a:pos x="connsiteX0" y="connsiteY0"/>
              </a:cxn>
              <a:cxn ang="0">
                <a:pos x="connsiteX1" y="connsiteY1"/>
              </a:cxn>
              <a:cxn ang="0">
                <a:pos x="connsiteX2" y="connsiteY2"/>
              </a:cxn>
              <a:cxn ang="0">
                <a:pos x="connsiteX3" y="connsiteY3"/>
              </a:cxn>
            </a:cxnLst>
            <a:rect l="l" t="t" r="r" b="b"/>
            <a:pathLst>
              <a:path w="1371600" h="679621">
                <a:moveTo>
                  <a:pt x="0" y="679621"/>
                </a:moveTo>
                <a:cubicBezTo>
                  <a:pt x="92675" y="506626"/>
                  <a:pt x="185351" y="333632"/>
                  <a:pt x="333632" y="296562"/>
                </a:cubicBezTo>
                <a:cubicBezTo>
                  <a:pt x="481913" y="259492"/>
                  <a:pt x="716691" y="506627"/>
                  <a:pt x="889686" y="457200"/>
                </a:cubicBezTo>
                <a:cubicBezTo>
                  <a:pt x="1062681" y="407773"/>
                  <a:pt x="1217140" y="203886"/>
                  <a:pt x="1371600" y="0"/>
                </a:cubicBezTo>
              </a:path>
            </a:pathLst>
          </a:cu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bwMode="gray">
          <a:xfrm>
            <a:off x="1568116" y="1545583"/>
            <a:ext cx="1882808" cy="1057588"/>
          </a:xfrm>
          <a:prstGeom prst="rect">
            <a:avLst/>
          </a:prstGeom>
          <a:noFill/>
        </p:spPr>
        <p:txBody>
          <a:bodyPr wrap="square" lIns="36000" tIns="36000" rIns="36000" bIns="36000" rtlCol="0">
            <a:spAutoFit/>
          </a:bodyPr>
          <a:lstStyle/>
          <a:p>
            <a:pPr marL="0" indent="0" algn="ctr">
              <a:buNone/>
            </a:pPr>
            <a:r>
              <a:rPr lang="en-US" sz="3200" b="1" dirty="0" smtClean="0">
                <a:solidFill>
                  <a:schemeClr val="bg1"/>
                </a:solidFill>
                <a:latin typeface="Source Sans Pro Light" panose="020B0403030403020204" pitchFamily="34" charset="0"/>
                <a:cs typeface="Leelawadee UI Semilight" panose="020B0402040204020203" pitchFamily="34" charset="-34"/>
              </a:rPr>
              <a:t>Prediction Intervals</a:t>
            </a:r>
          </a:p>
        </p:txBody>
      </p:sp>
      <p:sp>
        <p:nvSpPr>
          <p:cNvPr id="28" name="TextBox 27"/>
          <p:cNvSpPr txBox="1"/>
          <p:nvPr/>
        </p:nvSpPr>
        <p:spPr bwMode="gray">
          <a:xfrm>
            <a:off x="8862996" y="1545583"/>
            <a:ext cx="1882808" cy="1057588"/>
          </a:xfrm>
          <a:prstGeom prst="rect">
            <a:avLst/>
          </a:prstGeom>
          <a:noFill/>
        </p:spPr>
        <p:txBody>
          <a:bodyPr wrap="square" lIns="36000" tIns="36000" rIns="36000" bIns="36000" rtlCol="0">
            <a:spAutoFit/>
          </a:bodyPr>
          <a:lstStyle/>
          <a:p>
            <a:pPr marL="0" indent="0" algn="ctr">
              <a:buNone/>
            </a:pPr>
            <a:r>
              <a:rPr lang="en-US" sz="3200" b="1" dirty="0" smtClean="0">
                <a:solidFill>
                  <a:schemeClr val="bg1"/>
                </a:solidFill>
                <a:latin typeface="Source Sans Pro Light" panose="020B0403030403020204" pitchFamily="34" charset="0"/>
                <a:cs typeface="Leelawadee UI Semilight" panose="020B0402040204020203" pitchFamily="34" charset="-34"/>
              </a:rPr>
              <a:t>Powerful Models</a:t>
            </a:r>
          </a:p>
        </p:txBody>
      </p:sp>
      <p:sp>
        <p:nvSpPr>
          <p:cNvPr id="17" name="TextBox 16"/>
          <p:cNvSpPr txBox="1"/>
          <p:nvPr/>
        </p:nvSpPr>
        <p:spPr bwMode="gray">
          <a:xfrm>
            <a:off x="4740442" y="1657343"/>
            <a:ext cx="2707373" cy="688256"/>
          </a:xfrm>
          <a:prstGeom prst="rect">
            <a:avLst/>
          </a:prstGeom>
          <a:noFill/>
        </p:spPr>
        <p:txBody>
          <a:bodyPr wrap="square" lIns="36000" tIns="36000" rIns="36000" bIns="36000" rtlCol="0">
            <a:spAutoFit/>
          </a:bodyPr>
          <a:lstStyle/>
          <a:p>
            <a:pPr marL="0" indent="0" algn="ctr">
              <a:buNone/>
            </a:pPr>
            <a:r>
              <a:rPr lang="en-US" sz="4000" b="1" dirty="0" smtClean="0">
                <a:solidFill>
                  <a:schemeClr val="bg1"/>
                </a:solidFill>
                <a:latin typeface="Source Sans Pro Light" panose="020B0403030403020204" pitchFamily="34" charset="0"/>
                <a:cs typeface="Leelawadee UI Semilight" panose="020B0402040204020203" pitchFamily="34" charset="-34"/>
              </a:rPr>
              <a:t>{</a:t>
            </a:r>
            <a:r>
              <a:rPr lang="en-US" sz="4000" b="1" dirty="0" err="1" smtClean="0">
                <a:solidFill>
                  <a:schemeClr val="bg1"/>
                </a:solidFill>
                <a:latin typeface="Source Sans Pro Light" panose="020B0403030403020204" pitchFamily="34" charset="0"/>
                <a:cs typeface="Leelawadee UI Semilight" panose="020B0402040204020203" pitchFamily="34" charset="-34"/>
              </a:rPr>
              <a:t>workboots</a:t>
            </a:r>
            <a:r>
              <a:rPr lang="en-US" sz="4000" b="1" dirty="0" smtClean="0">
                <a:solidFill>
                  <a:schemeClr val="bg1"/>
                </a:solidFill>
                <a:latin typeface="Source Sans Pro Light" panose="020B0403030403020204" pitchFamily="34" charset="0"/>
                <a:cs typeface="Leelawadee UI Semilight" panose="020B0402040204020203" pitchFamily="34" charset="-34"/>
              </a:rPr>
              <a:t>}</a:t>
            </a:r>
          </a:p>
        </p:txBody>
      </p:sp>
    </p:spTree>
    <p:extLst>
      <p:ext uri="{BB962C8B-B14F-4D97-AF65-F5344CB8AC3E}">
        <p14:creationId xmlns:p14="http://schemas.microsoft.com/office/powerpoint/2010/main" val="3056147708"/>
      </p:ext>
    </p:extLst>
  </p:cSld>
  <p:clrMapOvr>
    <a:masterClrMapping/>
  </p:clrMapOv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Oval 6"/>
          <p:cNvSpPr/>
          <p:nvPr/>
        </p:nvSpPr>
        <p:spPr bwMode="gray">
          <a:xfrm>
            <a:off x="223520" y="1143000"/>
            <a:ext cx="4572000" cy="4572000"/>
          </a:xfrm>
          <a:prstGeom prst="ellipse">
            <a:avLst/>
          </a:prstGeom>
          <a:solidFill>
            <a:srgbClr val="11CD5D">
              <a:alpha val="4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sp>
        <p:nvSpPr>
          <p:cNvPr id="8" name="Oval 7"/>
          <p:cNvSpPr/>
          <p:nvPr/>
        </p:nvSpPr>
        <p:spPr bwMode="gray">
          <a:xfrm>
            <a:off x="7518400" y="1143000"/>
            <a:ext cx="4572000" cy="4572000"/>
          </a:xfrm>
          <a:prstGeom prst="ellipse">
            <a:avLst/>
          </a:prstGeom>
          <a:solidFill>
            <a:srgbClr val="8843F0">
              <a:alpha val="4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sp>
        <p:nvSpPr>
          <p:cNvPr id="2" name="Oval 1"/>
          <p:cNvSpPr/>
          <p:nvPr/>
        </p:nvSpPr>
        <p:spPr bwMode="gray">
          <a:xfrm>
            <a:off x="3810000" y="1143000"/>
            <a:ext cx="4572000" cy="4572000"/>
          </a:xfrm>
          <a:prstGeom prst="ellipse">
            <a:avLst/>
          </a:prstGeom>
          <a:solidFill>
            <a:srgbClr val="F08843">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grpSp>
        <p:nvGrpSpPr>
          <p:cNvPr id="9" name="Group 8"/>
          <p:cNvGrpSpPr/>
          <p:nvPr/>
        </p:nvGrpSpPr>
        <p:grpSpPr>
          <a:xfrm>
            <a:off x="1459832" y="2700255"/>
            <a:ext cx="2099377" cy="2112033"/>
            <a:chOff x="1780672" y="3847770"/>
            <a:chExt cx="1780674" cy="1491027"/>
          </a:xfrm>
        </p:grpSpPr>
        <p:cxnSp>
          <p:nvCxnSpPr>
            <p:cNvPr id="10" name="Straight Connector 9"/>
            <p:cNvCxnSpPr/>
            <p:nvPr/>
          </p:nvCxnSpPr>
          <p:spPr bwMode="gray">
            <a:xfrm flipV="1">
              <a:off x="1780672" y="4202312"/>
              <a:ext cx="1780674" cy="776213"/>
            </a:xfrm>
            <a:prstGeom prst="line">
              <a:avLst/>
            </a:prstGeom>
            <a:ln w="28575" cap="flat">
              <a:solidFill>
                <a:schemeClr val="bg1"/>
              </a:solidFill>
              <a:miter lim="800000"/>
              <a:tailEnd type="none" w="med" len="lg"/>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bwMode="gray">
            <a:xfrm flipV="1">
              <a:off x="1780672" y="4562584"/>
              <a:ext cx="1780674" cy="776213"/>
            </a:xfrm>
            <a:prstGeom prst="line">
              <a:avLst/>
            </a:prstGeom>
            <a:ln w="28575" cap="flat">
              <a:solidFill>
                <a:schemeClr val="bg1"/>
              </a:solidFill>
              <a:prstDash val="dash"/>
              <a:miter lim="800000"/>
              <a:tailEnd type="none" w="med" len="lg"/>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bwMode="gray">
            <a:xfrm flipV="1">
              <a:off x="1780672" y="3847770"/>
              <a:ext cx="1780674" cy="776213"/>
            </a:xfrm>
            <a:prstGeom prst="line">
              <a:avLst/>
            </a:prstGeom>
            <a:ln w="28575" cap="flat">
              <a:solidFill>
                <a:schemeClr val="bg1"/>
              </a:solidFill>
              <a:prstDash val="dash"/>
              <a:miter lim="800000"/>
              <a:tailEnd type="none" w="med" len="lg"/>
            </a:ln>
          </p:spPr>
          <p:style>
            <a:lnRef idx="1">
              <a:schemeClr val="accent1"/>
            </a:lnRef>
            <a:fillRef idx="0">
              <a:schemeClr val="accent1"/>
            </a:fillRef>
            <a:effectRef idx="0">
              <a:schemeClr val="accent1"/>
            </a:effectRef>
            <a:fontRef idx="minor">
              <a:schemeClr val="tx1"/>
            </a:fontRef>
          </p:style>
        </p:cxnSp>
      </p:grpSp>
      <p:grpSp>
        <p:nvGrpSpPr>
          <p:cNvPr id="20" name="Group 19"/>
          <p:cNvGrpSpPr/>
          <p:nvPr/>
        </p:nvGrpSpPr>
        <p:grpSpPr>
          <a:xfrm>
            <a:off x="4935889" y="2714871"/>
            <a:ext cx="2316480" cy="2082800"/>
            <a:chOff x="8325852" y="3530118"/>
            <a:chExt cx="1780674" cy="1242065"/>
          </a:xfrm>
        </p:grpSpPr>
        <p:sp>
          <p:nvSpPr>
            <p:cNvPr id="21" name="Freeform 20"/>
            <p:cNvSpPr/>
            <p:nvPr/>
          </p:nvSpPr>
          <p:spPr bwMode="gray">
            <a:xfrm>
              <a:off x="8325852" y="3811340"/>
              <a:ext cx="1780674" cy="679621"/>
            </a:xfrm>
            <a:custGeom>
              <a:avLst/>
              <a:gdLst>
                <a:gd name="connsiteX0" fmla="*/ 0 w 1371600"/>
                <a:gd name="connsiteY0" fmla="*/ 679621 h 679621"/>
                <a:gd name="connsiteX1" fmla="*/ 333632 w 1371600"/>
                <a:gd name="connsiteY1" fmla="*/ 296562 h 679621"/>
                <a:gd name="connsiteX2" fmla="*/ 889686 w 1371600"/>
                <a:gd name="connsiteY2" fmla="*/ 457200 h 679621"/>
                <a:gd name="connsiteX3" fmla="*/ 1371600 w 1371600"/>
                <a:gd name="connsiteY3" fmla="*/ 0 h 679621"/>
              </a:gdLst>
              <a:ahLst/>
              <a:cxnLst>
                <a:cxn ang="0">
                  <a:pos x="connsiteX0" y="connsiteY0"/>
                </a:cxn>
                <a:cxn ang="0">
                  <a:pos x="connsiteX1" y="connsiteY1"/>
                </a:cxn>
                <a:cxn ang="0">
                  <a:pos x="connsiteX2" y="connsiteY2"/>
                </a:cxn>
                <a:cxn ang="0">
                  <a:pos x="connsiteX3" y="connsiteY3"/>
                </a:cxn>
              </a:cxnLst>
              <a:rect l="l" t="t" r="r" b="b"/>
              <a:pathLst>
                <a:path w="1371600" h="679621">
                  <a:moveTo>
                    <a:pt x="0" y="679621"/>
                  </a:moveTo>
                  <a:cubicBezTo>
                    <a:pt x="92675" y="506626"/>
                    <a:pt x="185351" y="333632"/>
                    <a:pt x="333632" y="296562"/>
                  </a:cubicBezTo>
                  <a:cubicBezTo>
                    <a:pt x="481913" y="259492"/>
                    <a:pt x="716691" y="506627"/>
                    <a:pt x="889686" y="457200"/>
                  </a:cubicBezTo>
                  <a:cubicBezTo>
                    <a:pt x="1062681" y="407773"/>
                    <a:pt x="1217140" y="203886"/>
                    <a:pt x="1371600" y="0"/>
                  </a:cubicBezTo>
                </a:path>
              </a:pathLst>
            </a:cu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21"/>
            <p:cNvSpPr/>
            <p:nvPr/>
          </p:nvSpPr>
          <p:spPr bwMode="gray">
            <a:xfrm>
              <a:off x="8325852" y="4092562"/>
              <a:ext cx="1780674" cy="679621"/>
            </a:xfrm>
            <a:custGeom>
              <a:avLst/>
              <a:gdLst>
                <a:gd name="connsiteX0" fmla="*/ 0 w 1371600"/>
                <a:gd name="connsiteY0" fmla="*/ 679621 h 679621"/>
                <a:gd name="connsiteX1" fmla="*/ 333632 w 1371600"/>
                <a:gd name="connsiteY1" fmla="*/ 296562 h 679621"/>
                <a:gd name="connsiteX2" fmla="*/ 889686 w 1371600"/>
                <a:gd name="connsiteY2" fmla="*/ 457200 h 679621"/>
                <a:gd name="connsiteX3" fmla="*/ 1371600 w 1371600"/>
                <a:gd name="connsiteY3" fmla="*/ 0 h 679621"/>
              </a:gdLst>
              <a:ahLst/>
              <a:cxnLst>
                <a:cxn ang="0">
                  <a:pos x="connsiteX0" y="connsiteY0"/>
                </a:cxn>
                <a:cxn ang="0">
                  <a:pos x="connsiteX1" y="connsiteY1"/>
                </a:cxn>
                <a:cxn ang="0">
                  <a:pos x="connsiteX2" y="connsiteY2"/>
                </a:cxn>
                <a:cxn ang="0">
                  <a:pos x="connsiteX3" y="connsiteY3"/>
                </a:cxn>
              </a:cxnLst>
              <a:rect l="l" t="t" r="r" b="b"/>
              <a:pathLst>
                <a:path w="1371600" h="679621">
                  <a:moveTo>
                    <a:pt x="0" y="679621"/>
                  </a:moveTo>
                  <a:cubicBezTo>
                    <a:pt x="92675" y="506626"/>
                    <a:pt x="185351" y="333632"/>
                    <a:pt x="333632" y="296562"/>
                  </a:cubicBezTo>
                  <a:cubicBezTo>
                    <a:pt x="481913" y="259492"/>
                    <a:pt x="716691" y="506627"/>
                    <a:pt x="889686" y="457200"/>
                  </a:cubicBezTo>
                  <a:cubicBezTo>
                    <a:pt x="1062681" y="407773"/>
                    <a:pt x="1217140" y="203886"/>
                    <a:pt x="1371600" y="0"/>
                  </a:cubicBezTo>
                </a:path>
              </a:pathLst>
            </a:custGeom>
            <a:noFill/>
            <a:ln w="285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22"/>
            <p:cNvSpPr/>
            <p:nvPr/>
          </p:nvSpPr>
          <p:spPr bwMode="gray">
            <a:xfrm>
              <a:off x="8325852" y="3530118"/>
              <a:ext cx="1780674" cy="679621"/>
            </a:xfrm>
            <a:custGeom>
              <a:avLst/>
              <a:gdLst>
                <a:gd name="connsiteX0" fmla="*/ 0 w 1371600"/>
                <a:gd name="connsiteY0" fmla="*/ 679621 h 679621"/>
                <a:gd name="connsiteX1" fmla="*/ 333632 w 1371600"/>
                <a:gd name="connsiteY1" fmla="*/ 296562 h 679621"/>
                <a:gd name="connsiteX2" fmla="*/ 889686 w 1371600"/>
                <a:gd name="connsiteY2" fmla="*/ 457200 h 679621"/>
                <a:gd name="connsiteX3" fmla="*/ 1371600 w 1371600"/>
                <a:gd name="connsiteY3" fmla="*/ 0 h 679621"/>
              </a:gdLst>
              <a:ahLst/>
              <a:cxnLst>
                <a:cxn ang="0">
                  <a:pos x="connsiteX0" y="connsiteY0"/>
                </a:cxn>
                <a:cxn ang="0">
                  <a:pos x="connsiteX1" y="connsiteY1"/>
                </a:cxn>
                <a:cxn ang="0">
                  <a:pos x="connsiteX2" y="connsiteY2"/>
                </a:cxn>
                <a:cxn ang="0">
                  <a:pos x="connsiteX3" y="connsiteY3"/>
                </a:cxn>
              </a:cxnLst>
              <a:rect l="l" t="t" r="r" b="b"/>
              <a:pathLst>
                <a:path w="1371600" h="679621">
                  <a:moveTo>
                    <a:pt x="0" y="679621"/>
                  </a:moveTo>
                  <a:cubicBezTo>
                    <a:pt x="92675" y="506626"/>
                    <a:pt x="185351" y="333632"/>
                    <a:pt x="333632" y="296562"/>
                  </a:cubicBezTo>
                  <a:cubicBezTo>
                    <a:pt x="481913" y="259492"/>
                    <a:pt x="716691" y="506627"/>
                    <a:pt x="889686" y="457200"/>
                  </a:cubicBezTo>
                  <a:cubicBezTo>
                    <a:pt x="1062681" y="407773"/>
                    <a:pt x="1217140" y="203886"/>
                    <a:pt x="1371600" y="0"/>
                  </a:cubicBezTo>
                </a:path>
              </a:pathLst>
            </a:custGeom>
            <a:noFill/>
            <a:ln w="285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Freeform 24"/>
          <p:cNvSpPr/>
          <p:nvPr/>
        </p:nvSpPr>
        <p:spPr bwMode="gray">
          <a:xfrm>
            <a:off x="8648031" y="3186448"/>
            <a:ext cx="2316480" cy="1139646"/>
          </a:xfrm>
          <a:custGeom>
            <a:avLst/>
            <a:gdLst>
              <a:gd name="connsiteX0" fmla="*/ 0 w 1371600"/>
              <a:gd name="connsiteY0" fmla="*/ 679621 h 679621"/>
              <a:gd name="connsiteX1" fmla="*/ 333632 w 1371600"/>
              <a:gd name="connsiteY1" fmla="*/ 296562 h 679621"/>
              <a:gd name="connsiteX2" fmla="*/ 889686 w 1371600"/>
              <a:gd name="connsiteY2" fmla="*/ 457200 h 679621"/>
              <a:gd name="connsiteX3" fmla="*/ 1371600 w 1371600"/>
              <a:gd name="connsiteY3" fmla="*/ 0 h 679621"/>
            </a:gdLst>
            <a:ahLst/>
            <a:cxnLst>
              <a:cxn ang="0">
                <a:pos x="connsiteX0" y="connsiteY0"/>
              </a:cxn>
              <a:cxn ang="0">
                <a:pos x="connsiteX1" y="connsiteY1"/>
              </a:cxn>
              <a:cxn ang="0">
                <a:pos x="connsiteX2" y="connsiteY2"/>
              </a:cxn>
              <a:cxn ang="0">
                <a:pos x="connsiteX3" y="connsiteY3"/>
              </a:cxn>
            </a:cxnLst>
            <a:rect l="l" t="t" r="r" b="b"/>
            <a:pathLst>
              <a:path w="1371600" h="679621">
                <a:moveTo>
                  <a:pt x="0" y="679621"/>
                </a:moveTo>
                <a:cubicBezTo>
                  <a:pt x="92675" y="506626"/>
                  <a:pt x="185351" y="333632"/>
                  <a:pt x="333632" y="296562"/>
                </a:cubicBezTo>
                <a:cubicBezTo>
                  <a:pt x="481913" y="259492"/>
                  <a:pt x="716691" y="506627"/>
                  <a:pt x="889686" y="457200"/>
                </a:cubicBezTo>
                <a:cubicBezTo>
                  <a:pt x="1062681" y="407773"/>
                  <a:pt x="1217140" y="203886"/>
                  <a:pt x="1371600" y="0"/>
                </a:cubicBezTo>
              </a:path>
            </a:pathLst>
          </a:cu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bwMode="gray">
          <a:xfrm>
            <a:off x="1568116" y="1545583"/>
            <a:ext cx="1882808" cy="1057588"/>
          </a:xfrm>
          <a:prstGeom prst="rect">
            <a:avLst/>
          </a:prstGeom>
          <a:noFill/>
        </p:spPr>
        <p:txBody>
          <a:bodyPr wrap="square" lIns="36000" tIns="36000" rIns="36000" bIns="36000" rtlCol="0">
            <a:spAutoFit/>
          </a:bodyPr>
          <a:lstStyle/>
          <a:p>
            <a:pPr marL="0" indent="0" algn="ctr">
              <a:buNone/>
            </a:pPr>
            <a:r>
              <a:rPr lang="en-US" sz="3200" b="1" dirty="0" smtClean="0">
                <a:solidFill>
                  <a:schemeClr val="bg1"/>
                </a:solidFill>
                <a:latin typeface="Source Sans Pro Light" panose="020B0403030403020204" pitchFamily="34" charset="0"/>
                <a:cs typeface="Leelawadee UI Semilight" panose="020B0402040204020203" pitchFamily="34" charset="-34"/>
              </a:rPr>
              <a:t>Prediction Intervals</a:t>
            </a:r>
          </a:p>
        </p:txBody>
      </p:sp>
      <p:sp>
        <p:nvSpPr>
          <p:cNvPr id="28" name="TextBox 27"/>
          <p:cNvSpPr txBox="1"/>
          <p:nvPr/>
        </p:nvSpPr>
        <p:spPr bwMode="gray">
          <a:xfrm>
            <a:off x="8862996" y="1545583"/>
            <a:ext cx="1882808" cy="1057588"/>
          </a:xfrm>
          <a:prstGeom prst="rect">
            <a:avLst/>
          </a:prstGeom>
          <a:noFill/>
        </p:spPr>
        <p:txBody>
          <a:bodyPr wrap="square" lIns="36000" tIns="36000" rIns="36000" bIns="36000" rtlCol="0">
            <a:spAutoFit/>
          </a:bodyPr>
          <a:lstStyle/>
          <a:p>
            <a:pPr marL="0" indent="0" algn="ctr">
              <a:buNone/>
            </a:pPr>
            <a:r>
              <a:rPr lang="en-US" sz="3200" b="1" dirty="0" smtClean="0">
                <a:solidFill>
                  <a:schemeClr val="bg1"/>
                </a:solidFill>
                <a:latin typeface="Source Sans Pro Light" panose="020B0403030403020204" pitchFamily="34" charset="0"/>
                <a:cs typeface="Leelawadee UI Semilight" panose="020B0402040204020203" pitchFamily="34" charset="-34"/>
              </a:rPr>
              <a:t>Powerful Models</a:t>
            </a:r>
          </a:p>
        </p:txBody>
      </p:sp>
      <p:sp>
        <p:nvSpPr>
          <p:cNvPr id="29" name="TextBox 28"/>
          <p:cNvSpPr txBox="1"/>
          <p:nvPr/>
        </p:nvSpPr>
        <p:spPr bwMode="gray">
          <a:xfrm>
            <a:off x="4740442" y="1657343"/>
            <a:ext cx="2707373" cy="688256"/>
          </a:xfrm>
          <a:prstGeom prst="rect">
            <a:avLst/>
          </a:prstGeom>
          <a:noFill/>
        </p:spPr>
        <p:txBody>
          <a:bodyPr wrap="square" lIns="36000" tIns="36000" rIns="36000" bIns="36000" rtlCol="0">
            <a:spAutoFit/>
          </a:bodyPr>
          <a:lstStyle/>
          <a:p>
            <a:pPr marL="0" indent="0" algn="ctr">
              <a:buNone/>
            </a:pPr>
            <a:r>
              <a:rPr lang="en-US" sz="4000" b="1" dirty="0" smtClean="0">
                <a:solidFill>
                  <a:schemeClr val="bg1"/>
                </a:solidFill>
                <a:latin typeface="Source Sans Pro Light" panose="020B0403030403020204" pitchFamily="34" charset="0"/>
                <a:cs typeface="Leelawadee UI Semilight" panose="020B0402040204020203" pitchFamily="34" charset="-34"/>
              </a:rPr>
              <a:t>{</a:t>
            </a:r>
            <a:r>
              <a:rPr lang="en-US" sz="4000" b="1" dirty="0" err="1" smtClean="0">
                <a:solidFill>
                  <a:schemeClr val="bg1"/>
                </a:solidFill>
                <a:latin typeface="Source Sans Pro Light" panose="020B0403030403020204" pitchFamily="34" charset="0"/>
                <a:cs typeface="Leelawadee UI Semilight" panose="020B0402040204020203" pitchFamily="34" charset="-34"/>
              </a:rPr>
              <a:t>workboots</a:t>
            </a:r>
            <a:r>
              <a:rPr lang="en-US" sz="4000" b="1" dirty="0" smtClean="0">
                <a:solidFill>
                  <a:schemeClr val="bg1"/>
                </a:solidFill>
                <a:latin typeface="Source Sans Pro Light" panose="020B0403030403020204" pitchFamily="34" charset="0"/>
                <a:cs typeface="Leelawadee UI Semilight" panose="020B0402040204020203" pitchFamily="34" charset="-34"/>
              </a:rPr>
              <a:t>}</a:t>
            </a:r>
          </a:p>
        </p:txBody>
      </p:sp>
      <p:cxnSp>
        <p:nvCxnSpPr>
          <p:cNvPr id="17" name="Straight Connector 16"/>
          <p:cNvCxnSpPr/>
          <p:nvPr/>
        </p:nvCxnSpPr>
        <p:spPr bwMode="gray">
          <a:xfrm>
            <a:off x="4770120" y="2345599"/>
            <a:ext cx="2651760" cy="0"/>
          </a:xfrm>
          <a:prstGeom prst="line">
            <a:avLst/>
          </a:prstGeom>
          <a:ln w="28575" cap="flat">
            <a:solidFill>
              <a:schemeClr val="bg1"/>
            </a:solidFill>
            <a:miter lim="800000"/>
            <a:tailEnd type="none" w="med" len="lg"/>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bwMode="gray">
          <a:xfrm>
            <a:off x="4569460" y="2336203"/>
            <a:ext cx="3053080" cy="380480"/>
          </a:xfrm>
          <a:prstGeom prst="rect">
            <a:avLst/>
          </a:prstGeom>
          <a:noFill/>
        </p:spPr>
        <p:txBody>
          <a:bodyPr wrap="square" lIns="36000" tIns="36000" rIns="36000" bIns="36000" rtlCol="0">
            <a:spAutoFit/>
          </a:bodyPr>
          <a:lstStyle/>
          <a:p>
            <a:pPr marL="0" indent="0" algn="ctr">
              <a:buNone/>
            </a:pPr>
            <a:r>
              <a:rPr lang="en-US" sz="2000" b="1" dirty="0" smtClean="0">
                <a:solidFill>
                  <a:schemeClr val="bg1"/>
                </a:solidFill>
                <a:latin typeface="Source Sans Pro Light" panose="020B0403030403020204" pitchFamily="34" charset="0"/>
                <a:cs typeface="Leelawadee UI Semilight" panose="020B0402040204020203" pitchFamily="34" charset="-34"/>
              </a:rPr>
              <a:t>via bootstrap resampling</a:t>
            </a:r>
          </a:p>
        </p:txBody>
      </p:sp>
    </p:spTree>
    <p:extLst>
      <p:ext uri="{BB962C8B-B14F-4D97-AF65-F5344CB8AC3E}">
        <p14:creationId xmlns:p14="http://schemas.microsoft.com/office/powerpoint/2010/main" val="1924313693"/>
      </p:ext>
    </p:extLst>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s://s3.amazonaws.com/cdn.lehmans.com/images/popup/100003488.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7000" y="0"/>
            <a:ext cx="6858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3350875"/>
      </p:ext>
    </p:extLst>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https://i.ytimg.com/vi/sER0CRkbWJU/maxresdefaul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6294364"/>
      </p:ext>
    </p:extLst>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bwMode="gray">
          <a:xfrm>
            <a:off x="540894" y="469208"/>
            <a:ext cx="6865746" cy="996033"/>
          </a:xfrm>
          <a:prstGeom prst="rect">
            <a:avLst/>
          </a:prstGeom>
          <a:noFill/>
        </p:spPr>
        <p:txBody>
          <a:bodyPr wrap="square" lIns="36000" tIns="36000" rIns="36000" bIns="36000" rtlCol="0">
            <a:spAutoFit/>
          </a:bodyPr>
          <a:lstStyle/>
          <a:p>
            <a:pPr marL="0" indent="0">
              <a:buNone/>
            </a:pPr>
            <a:r>
              <a:rPr lang="en-US" sz="6000" b="1" dirty="0" err="1" smtClean="0">
                <a:solidFill>
                  <a:srgbClr val="F08843"/>
                </a:solidFill>
                <a:latin typeface="Leelawadee UI Semilight" panose="020B0402040204020203" pitchFamily="34" charset="-34"/>
                <a:cs typeface="Leelawadee UI Semilight" panose="020B0402040204020203" pitchFamily="34" charset="-34"/>
              </a:rPr>
              <a:t>Kreg</a:t>
            </a:r>
            <a:r>
              <a:rPr lang="en-US" sz="6000" b="1" dirty="0" smtClean="0">
                <a:solidFill>
                  <a:srgbClr val="F08843"/>
                </a:solidFill>
                <a:latin typeface="Leelawadee UI Semilight" panose="020B0402040204020203" pitchFamily="34" charset="-34"/>
                <a:cs typeface="Leelawadee UI Semilight" panose="020B0402040204020203" pitchFamily="34" charset="-34"/>
              </a:rPr>
              <a:t> jig slide 1</a:t>
            </a:r>
            <a:endParaRPr lang="en-US" sz="5400" b="1" dirty="0" smtClean="0">
              <a:solidFill>
                <a:srgbClr val="F08843"/>
              </a:solidFill>
              <a:latin typeface="Leelawadee UI Semilight" panose="020B0402040204020203" pitchFamily="34" charset="-34"/>
              <a:cs typeface="Leelawadee UI Semilight" panose="020B0402040204020203" pitchFamily="34" charset="-34"/>
            </a:endParaRPr>
          </a:p>
        </p:txBody>
      </p:sp>
      <p:sp>
        <p:nvSpPr>
          <p:cNvPr id="7" name="TextBox 6"/>
          <p:cNvSpPr txBox="1"/>
          <p:nvPr/>
        </p:nvSpPr>
        <p:spPr bwMode="gray">
          <a:xfrm>
            <a:off x="540894" y="1869440"/>
            <a:ext cx="6449186" cy="1303809"/>
          </a:xfrm>
          <a:prstGeom prst="rect">
            <a:avLst/>
          </a:prstGeom>
          <a:noFill/>
        </p:spPr>
        <p:txBody>
          <a:bodyPr wrap="square" lIns="36000" tIns="36000" rIns="36000" bIns="36000" rtlCol="0">
            <a:spAutoFit/>
          </a:bodyPr>
          <a:lstStyle/>
          <a:p>
            <a:pPr marL="571500" indent="-571500">
              <a:buFont typeface="Arial" panose="020B0604020202020204" pitchFamily="34" charset="0"/>
              <a:buChar char="•"/>
            </a:pPr>
            <a:r>
              <a:rPr lang="en-US" sz="4000" dirty="0" smtClean="0">
                <a:latin typeface="Source Sans Pro Light" panose="020B0403030403020204" pitchFamily="34" charset="0"/>
                <a:cs typeface="Leelawadee UI Semilight" panose="020B0402040204020203" pitchFamily="34" charset="-34"/>
              </a:rPr>
              <a:t>Tool itself – specific tool, specific job</a:t>
            </a:r>
          </a:p>
        </p:txBody>
      </p:sp>
    </p:spTree>
    <p:extLst>
      <p:ext uri="{BB962C8B-B14F-4D97-AF65-F5344CB8AC3E}">
        <p14:creationId xmlns:p14="http://schemas.microsoft.com/office/powerpoint/2010/main" val="3004742147"/>
      </p:ext>
    </p:extLst>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bwMode="gray">
          <a:xfrm>
            <a:off x="540894" y="469208"/>
            <a:ext cx="6865746" cy="996033"/>
          </a:xfrm>
          <a:prstGeom prst="rect">
            <a:avLst/>
          </a:prstGeom>
          <a:noFill/>
        </p:spPr>
        <p:txBody>
          <a:bodyPr wrap="square" lIns="36000" tIns="36000" rIns="36000" bIns="36000" rtlCol="0">
            <a:spAutoFit/>
          </a:bodyPr>
          <a:lstStyle/>
          <a:p>
            <a:pPr marL="0" indent="0">
              <a:buNone/>
            </a:pPr>
            <a:r>
              <a:rPr lang="en-US" sz="6000" b="1" dirty="0" err="1" smtClean="0">
                <a:solidFill>
                  <a:srgbClr val="F08843"/>
                </a:solidFill>
                <a:latin typeface="Leelawadee UI Semilight" panose="020B0402040204020203" pitchFamily="34" charset="-34"/>
                <a:cs typeface="Leelawadee UI Semilight" panose="020B0402040204020203" pitchFamily="34" charset="-34"/>
              </a:rPr>
              <a:t>Kreg</a:t>
            </a:r>
            <a:r>
              <a:rPr lang="en-US" sz="6000" b="1" dirty="0" smtClean="0">
                <a:solidFill>
                  <a:srgbClr val="F08843"/>
                </a:solidFill>
                <a:latin typeface="Leelawadee UI Semilight" panose="020B0402040204020203" pitchFamily="34" charset="-34"/>
                <a:cs typeface="Leelawadee UI Semilight" panose="020B0402040204020203" pitchFamily="34" charset="-34"/>
              </a:rPr>
              <a:t> jig slide 2</a:t>
            </a:r>
            <a:endParaRPr lang="en-US" sz="5400" b="1" dirty="0" smtClean="0">
              <a:solidFill>
                <a:srgbClr val="F08843"/>
              </a:solidFill>
              <a:latin typeface="Leelawadee UI Semilight" panose="020B0402040204020203" pitchFamily="34" charset="-34"/>
              <a:cs typeface="Leelawadee UI Semilight" panose="020B0402040204020203" pitchFamily="34" charset="-34"/>
            </a:endParaRPr>
          </a:p>
        </p:txBody>
      </p:sp>
      <p:sp>
        <p:nvSpPr>
          <p:cNvPr id="7" name="TextBox 6"/>
          <p:cNvSpPr txBox="1"/>
          <p:nvPr/>
        </p:nvSpPr>
        <p:spPr bwMode="gray">
          <a:xfrm>
            <a:off x="540894" y="1869440"/>
            <a:ext cx="6449186" cy="688256"/>
          </a:xfrm>
          <a:prstGeom prst="rect">
            <a:avLst/>
          </a:prstGeom>
          <a:noFill/>
        </p:spPr>
        <p:txBody>
          <a:bodyPr wrap="square" lIns="36000" tIns="36000" rIns="36000" bIns="36000" rtlCol="0">
            <a:spAutoFit/>
          </a:bodyPr>
          <a:lstStyle/>
          <a:p>
            <a:pPr marL="571500" indent="-571500">
              <a:buFont typeface="Arial" panose="020B0604020202020204" pitchFamily="34" charset="0"/>
              <a:buChar char="•"/>
            </a:pPr>
            <a:r>
              <a:rPr lang="en-US" sz="4000" dirty="0" smtClean="0">
                <a:latin typeface="Source Sans Pro Light" panose="020B0403030403020204" pitchFamily="34" charset="0"/>
                <a:cs typeface="Leelawadee UI Semilight" panose="020B0402040204020203" pitchFamily="34" charset="-34"/>
              </a:rPr>
              <a:t>Joining edges</a:t>
            </a:r>
          </a:p>
        </p:txBody>
      </p:sp>
    </p:spTree>
    <p:extLst>
      <p:ext uri="{BB962C8B-B14F-4D97-AF65-F5344CB8AC3E}">
        <p14:creationId xmlns:p14="http://schemas.microsoft.com/office/powerpoint/2010/main" val="1918315927"/>
      </p:ext>
    </p:extLst>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191" y="685794"/>
            <a:ext cx="8229617" cy="5486411"/>
          </a:xfrm>
          <a:prstGeom prst="rect">
            <a:avLst/>
          </a:prstGeom>
        </p:spPr>
      </p:pic>
    </p:spTree>
    <p:extLst>
      <p:ext uri="{BB962C8B-B14F-4D97-AF65-F5344CB8AC3E}">
        <p14:creationId xmlns:p14="http://schemas.microsoft.com/office/powerpoint/2010/main" val="2933586987"/>
      </p:ext>
    </p:extLst>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191" y="685794"/>
            <a:ext cx="8229617" cy="5486411"/>
          </a:xfrm>
          <a:prstGeom prst="rect">
            <a:avLst/>
          </a:prstGeom>
        </p:spPr>
      </p:pic>
    </p:spTree>
    <p:extLst>
      <p:ext uri="{BB962C8B-B14F-4D97-AF65-F5344CB8AC3E}">
        <p14:creationId xmlns:p14="http://schemas.microsoft.com/office/powerpoint/2010/main" val="2888076486"/>
      </p:ext>
    </p:extLst>
  </p:cSld>
  <p:clrMapOvr>
    <a:masterClrMapping/>
  </p:clrMapOvr>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AS_UNIQUEID" val="7929"/>
</p:tagLst>
</file>

<file path=ppt/tags/tag10.xml><?xml version="1.0" encoding="utf-8"?>
<p:tagLst xmlns:a="http://schemas.openxmlformats.org/drawingml/2006/main" xmlns:r="http://schemas.openxmlformats.org/officeDocument/2006/relationships" xmlns:p="http://schemas.openxmlformats.org/presentationml/2006/main">
  <p:tag name="AS_UNIQUEID" val="7929"/>
</p:tagLst>
</file>

<file path=ppt/tags/tag11.xml><?xml version="1.0" encoding="utf-8"?>
<p:tagLst xmlns:a="http://schemas.openxmlformats.org/drawingml/2006/main" xmlns:r="http://schemas.openxmlformats.org/officeDocument/2006/relationships" xmlns:p="http://schemas.openxmlformats.org/presentationml/2006/main">
  <p:tag name="AS_UNIQUEID" val="7930"/>
</p:tagLst>
</file>

<file path=ppt/tags/tag12.xml><?xml version="1.0" encoding="utf-8"?>
<p:tagLst xmlns:a="http://schemas.openxmlformats.org/drawingml/2006/main" xmlns:r="http://schemas.openxmlformats.org/officeDocument/2006/relationships" xmlns:p="http://schemas.openxmlformats.org/presentationml/2006/main">
  <p:tag name="AS_UNIQUEID" val="7934"/>
</p:tagLst>
</file>

<file path=ppt/tags/tag13.xml><?xml version="1.0" encoding="utf-8"?>
<p:tagLst xmlns:a="http://schemas.openxmlformats.org/drawingml/2006/main" xmlns:r="http://schemas.openxmlformats.org/officeDocument/2006/relationships" xmlns:p="http://schemas.openxmlformats.org/presentationml/2006/main">
  <p:tag name="AS_UNIQUEID" val="7935"/>
</p:tagLst>
</file>

<file path=ppt/tags/tag14.xml><?xml version="1.0" encoding="utf-8"?>
<p:tagLst xmlns:a="http://schemas.openxmlformats.org/drawingml/2006/main" xmlns:r="http://schemas.openxmlformats.org/officeDocument/2006/relationships" xmlns:p="http://schemas.openxmlformats.org/presentationml/2006/main">
  <p:tag name="AS_UNIQUEID" val="7936"/>
</p:tagLst>
</file>

<file path=ppt/tags/tag15.xml><?xml version="1.0" encoding="utf-8"?>
<p:tagLst xmlns:a="http://schemas.openxmlformats.org/drawingml/2006/main" xmlns:r="http://schemas.openxmlformats.org/officeDocument/2006/relationships" xmlns:p="http://schemas.openxmlformats.org/presentationml/2006/main">
  <p:tag name="AS_UNIQUEID" val="7917"/>
</p:tagLst>
</file>

<file path=ppt/tags/tag16.xml><?xml version="1.0" encoding="utf-8"?>
<p:tagLst xmlns:a="http://schemas.openxmlformats.org/drawingml/2006/main" xmlns:r="http://schemas.openxmlformats.org/officeDocument/2006/relationships" xmlns:p="http://schemas.openxmlformats.org/presentationml/2006/main">
  <p:tag name="AS_UNIQUEID" val="7918"/>
</p:tagLst>
</file>

<file path=ppt/tags/tag17.xml><?xml version="1.0" encoding="utf-8"?>
<p:tagLst xmlns:a="http://schemas.openxmlformats.org/drawingml/2006/main" xmlns:r="http://schemas.openxmlformats.org/officeDocument/2006/relationships" xmlns:p="http://schemas.openxmlformats.org/presentationml/2006/main">
  <p:tag name="AS_UNIQUEID" val="7922"/>
</p:tagLst>
</file>

<file path=ppt/tags/tag18.xml><?xml version="1.0" encoding="utf-8"?>
<p:tagLst xmlns:a="http://schemas.openxmlformats.org/drawingml/2006/main" xmlns:r="http://schemas.openxmlformats.org/officeDocument/2006/relationships" xmlns:p="http://schemas.openxmlformats.org/presentationml/2006/main">
  <p:tag name="AS_UNIQUEID" val="7923"/>
</p:tagLst>
</file>

<file path=ppt/tags/tag19.xml><?xml version="1.0" encoding="utf-8"?>
<p:tagLst xmlns:a="http://schemas.openxmlformats.org/drawingml/2006/main" xmlns:r="http://schemas.openxmlformats.org/officeDocument/2006/relationships" xmlns:p="http://schemas.openxmlformats.org/presentationml/2006/main">
  <p:tag name="AS_UNIQUEID" val="7930"/>
</p:tagLst>
</file>

<file path=ppt/tags/tag2.xml><?xml version="1.0" encoding="utf-8"?>
<p:tagLst xmlns:a="http://schemas.openxmlformats.org/drawingml/2006/main" xmlns:r="http://schemas.openxmlformats.org/officeDocument/2006/relationships" xmlns:p="http://schemas.openxmlformats.org/presentationml/2006/main">
  <p:tag name="AS_UNIQUEID" val="7930"/>
</p:tagLst>
</file>

<file path=ppt/tags/tag20.xml><?xml version="1.0" encoding="utf-8"?>
<p:tagLst xmlns:a="http://schemas.openxmlformats.org/drawingml/2006/main" xmlns:r="http://schemas.openxmlformats.org/officeDocument/2006/relationships" xmlns:p="http://schemas.openxmlformats.org/presentationml/2006/main">
  <p:tag name="AS_UNIQUEID" val="7934"/>
</p:tagLst>
</file>

<file path=ppt/tags/tag21.xml><?xml version="1.0" encoding="utf-8"?>
<p:tagLst xmlns:a="http://schemas.openxmlformats.org/drawingml/2006/main" xmlns:r="http://schemas.openxmlformats.org/officeDocument/2006/relationships" xmlns:p="http://schemas.openxmlformats.org/presentationml/2006/main">
  <p:tag name="AS_UNIQUEID" val="7935"/>
</p:tagLst>
</file>

<file path=ppt/tags/tag22.xml><?xml version="1.0" encoding="utf-8"?>
<p:tagLst xmlns:a="http://schemas.openxmlformats.org/drawingml/2006/main" xmlns:r="http://schemas.openxmlformats.org/officeDocument/2006/relationships" xmlns:p="http://schemas.openxmlformats.org/presentationml/2006/main">
  <p:tag name="AS_UNIQUEID" val="7936"/>
</p:tagLst>
</file>

<file path=ppt/tags/tag23.xml><?xml version="1.0" encoding="utf-8"?>
<p:tagLst xmlns:a="http://schemas.openxmlformats.org/drawingml/2006/main" xmlns:r="http://schemas.openxmlformats.org/officeDocument/2006/relationships" xmlns:p="http://schemas.openxmlformats.org/presentationml/2006/main">
  <p:tag name="AS_UNIQUEID" val="7917"/>
</p:tagLst>
</file>

<file path=ppt/tags/tag24.xml><?xml version="1.0" encoding="utf-8"?>
<p:tagLst xmlns:a="http://schemas.openxmlformats.org/drawingml/2006/main" xmlns:r="http://schemas.openxmlformats.org/officeDocument/2006/relationships" xmlns:p="http://schemas.openxmlformats.org/presentationml/2006/main">
  <p:tag name="AS_UNIQUEID" val="7918"/>
</p:tagLst>
</file>

<file path=ppt/tags/tag25.xml><?xml version="1.0" encoding="utf-8"?>
<p:tagLst xmlns:a="http://schemas.openxmlformats.org/drawingml/2006/main" xmlns:r="http://schemas.openxmlformats.org/officeDocument/2006/relationships" xmlns:p="http://schemas.openxmlformats.org/presentationml/2006/main">
  <p:tag name="AS_UNIQUEID" val="7922"/>
</p:tagLst>
</file>

<file path=ppt/tags/tag26.xml><?xml version="1.0" encoding="utf-8"?>
<p:tagLst xmlns:a="http://schemas.openxmlformats.org/drawingml/2006/main" xmlns:r="http://schemas.openxmlformats.org/officeDocument/2006/relationships" xmlns:p="http://schemas.openxmlformats.org/presentationml/2006/main">
  <p:tag name="AS_UNIQUEID" val="7923"/>
</p:tagLst>
</file>

<file path=ppt/tags/tag3.xml><?xml version="1.0" encoding="utf-8"?>
<p:tagLst xmlns:a="http://schemas.openxmlformats.org/drawingml/2006/main" xmlns:r="http://schemas.openxmlformats.org/officeDocument/2006/relationships" xmlns:p="http://schemas.openxmlformats.org/presentationml/2006/main">
  <p:tag name="AS_UNIQUEID" val="7934"/>
</p:tagLst>
</file>

<file path=ppt/tags/tag4.xml><?xml version="1.0" encoding="utf-8"?>
<p:tagLst xmlns:a="http://schemas.openxmlformats.org/drawingml/2006/main" xmlns:r="http://schemas.openxmlformats.org/officeDocument/2006/relationships" xmlns:p="http://schemas.openxmlformats.org/presentationml/2006/main">
  <p:tag name="AS_UNIQUEID" val="7935"/>
</p:tagLst>
</file>

<file path=ppt/tags/tag5.xml><?xml version="1.0" encoding="utf-8"?>
<p:tagLst xmlns:a="http://schemas.openxmlformats.org/drawingml/2006/main" xmlns:r="http://schemas.openxmlformats.org/officeDocument/2006/relationships" xmlns:p="http://schemas.openxmlformats.org/presentationml/2006/main">
  <p:tag name="AS_UNIQUEID" val="7936"/>
</p:tagLst>
</file>

<file path=ppt/tags/tag6.xml><?xml version="1.0" encoding="utf-8"?>
<p:tagLst xmlns:a="http://schemas.openxmlformats.org/drawingml/2006/main" xmlns:r="http://schemas.openxmlformats.org/officeDocument/2006/relationships" xmlns:p="http://schemas.openxmlformats.org/presentationml/2006/main">
  <p:tag name="AS_UNIQUEID" val="7917"/>
</p:tagLst>
</file>

<file path=ppt/tags/tag7.xml><?xml version="1.0" encoding="utf-8"?>
<p:tagLst xmlns:a="http://schemas.openxmlformats.org/drawingml/2006/main" xmlns:r="http://schemas.openxmlformats.org/officeDocument/2006/relationships" xmlns:p="http://schemas.openxmlformats.org/presentationml/2006/main">
  <p:tag name="AS_UNIQUEID" val="7918"/>
</p:tagLst>
</file>

<file path=ppt/tags/tag8.xml><?xml version="1.0" encoding="utf-8"?>
<p:tagLst xmlns:a="http://schemas.openxmlformats.org/drawingml/2006/main" xmlns:r="http://schemas.openxmlformats.org/officeDocument/2006/relationships" xmlns:p="http://schemas.openxmlformats.org/presentationml/2006/main">
  <p:tag name="AS_UNIQUEID" val="7922"/>
</p:tagLst>
</file>

<file path=ppt/tags/tag9.xml><?xml version="1.0" encoding="utf-8"?>
<p:tagLst xmlns:a="http://schemas.openxmlformats.org/drawingml/2006/main" xmlns:r="http://schemas.openxmlformats.org/officeDocument/2006/relationships" xmlns:p="http://schemas.openxmlformats.org/presentationml/2006/main">
  <p:tag name="AS_UNIQUEID" val="7923"/>
</p:tagLst>
</file>

<file path=ppt/theme/theme1.xml><?xml version="1.0" encoding="utf-8"?>
<a:theme xmlns:a="http://schemas.openxmlformats.org/drawingml/2006/main" name="2_MH - Blue">
  <a:themeElements>
    <a:clrScheme name="Custom 61">
      <a:dk1>
        <a:srgbClr val="000000"/>
      </a:dk1>
      <a:lt1>
        <a:srgbClr val="FFFFFF"/>
      </a:lt1>
      <a:dk2>
        <a:srgbClr val="6C7379"/>
      </a:dk2>
      <a:lt2>
        <a:srgbClr val="F9FAF9"/>
      </a:lt2>
      <a:accent1>
        <a:srgbClr val="F6A900"/>
      </a:accent1>
      <a:accent2>
        <a:srgbClr val="B13737"/>
      </a:accent2>
      <a:accent3>
        <a:srgbClr val="18637E"/>
      </a:accent3>
      <a:accent4>
        <a:srgbClr val="3579AC"/>
      </a:accent4>
      <a:accent5>
        <a:srgbClr val="23A0A4"/>
      </a:accent5>
      <a:accent6>
        <a:srgbClr val="4C7389"/>
      </a:accent6>
      <a:hlink>
        <a:srgbClr val="23A0A4"/>
      </a:hlink>
      <a:folHlink>
        <a:srgbClr val="4C7389"/>
      </a:folHlink>
    </a:clrScheme>
    <a:fontScheme name="Franklin Gothic">
      <a:majorFont>
        <a:latin typeface="Franklin Gothic Medium" panose="020B0603020102020204"/>
        <a:ea typeface=""/>
        <a:cs typeface=""/>
        <a:font script="Jpan" typeface="HG創英角ｺﾞｼｯｸUB"/>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panose="020B0503020102020204"/>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gray">
        <a:solidFill>
          <a:schemeClr val="bg1"/>
        </a:solidFill>
        <a:ln w="9525">
          <a:solidFill>
            <a:schemeClr val="tx1"/>
          </a:solidFill>
        </a:ln>
      </a:spPr>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defPPr marL="0" indent="0" algn="ctr">
          <a:buNone/>
          <a:defRPr sz="1600"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bwMode="gray">
        <a:ln w="9525" cap="flat">
          <a:solidFill>
            <a:schemeClr val="tx1"/>
          </a:solidFill>
          <a:miter lim="800000"/>
          <a:tailEnd type="none" w="med" len="lg"/>
        </a:ln>
      </a:spPr>
      <a:bodyPr/>
      <a:lstStyle/>
      <a:style>
        <a:lnRef idx="1">
          <a:schemeClr val="accent1"/>
        </a:lnRef>
        <a:fillRef idx="0">
          <a:schemeClr val="accent1"/>
        </a:fillRef>
        <a:effectRef idx="0">
          <a:schemeClr val="accent1"/>
        </a:effectRef>
        <a:fontRef idx="minor">
          <a:schemeClr val="tx1"/>
        </a:fontRef>
      </a:style>
    </a:lnDef>
    <a:txDef>
      <a:spPr bwMode="gray">
        <a:noFill/>
      </a:spPr>
      <a:bodyPr wrap="square" lIns="36000" tIns="36000" rIns="36000" bIns="36000" rtlCol="0">
        <a:spAutoFit/>
      </a:bodyPr>
      <a:lstStyle>
        <a:defPPr marL="0" indent="0">
          <a:buNone/>
          <a:defRPr sz="1600" dirty="0" smtClean="0"/>
        </a:defPPr>
      </a:lstStyle>
    </a:txDef>
  </a:objectDefaults>
  <a:extraClrSchemeLst/>
  <a:extLst>
    <a:ext uri="{05A4C25C-085E-4340-85A3-A5531E510DB2}">
      <thm15:themeFamily xmlns:thm15="http://schemas.microsoft.com/office/thememl/2012/main" name="Memorial Hermann_16.9.potx" id="{74B112D7-1596-44FD-B79F-01571BD373FB}" vid="{C99773FE-E9A0-4103-B0E0-2BCC23E1432A}"/>
    </a:ext>
  </a:extLst>
</a:theme>
</file>

<file path=ppt/theme/theme2.xml><?xml version="1.0" encoding="utf-8"?>
<a:theme xmlns:a="http://schemas.openxmlformats.org/drawingml/2006/main" name="MH - Blue">
  <a:themeElements>
    <a:clrScheme name="Custom 61">
      <a:dk1>
        <a:srgbClr val="000000"/>
      </a:dk1>
      <a:lt1>
        <a:srgbClr val="FFFFFF"/>
      </a:lt1>
      <a:dk2>
        <a:srgbClr val="6C7379"/>
      </a:dk2>
      <a:lt2>
        <a:srgbClr val="F9FAF9"/>
      </a:lt2>
      <a:accent1>
        <a:srgbClr val="F6A900"/>
      </a:accent1>
      <a:accent2>
        <a:srgbClr val="B13737"/>
      </a:accent2>
      <a:accent3>
        <a:srgbClr val="18637E"/>
      </a:accent3>
      <a:accent4>
        <a:srgbClr val="3579AC"/>
      </a:accent4>
      <a:accent5>
        <a:srgbClr val="23A0A4"/>
      </a:accent5>
      <a:accent6>
        <a:srgbClr val="4C7389"/>
      </a:accent6>
      <a:hlink>
        <a:srgbClr val="23A0A4"/>
      </a:hlink>
      <a:folHlink>
        <a:srgbClr val="4C7389"/>
      </a:folHlink>
    </a:clrScheme>
    <a:fontScheme name="Franklin Gothic">
      <a:majorFont>
        <a:latin typeface="Franklin Gothic Medium" panose="020B0603020102020204"/>
        <a:ea typeface=""/>
        <a:cs typeface=""/>
        <a:font script="Jpan" typeface="HG創英角ｺﾞｼｯｸUB"/>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panose="020B0503020102020204"/>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gray">
        <a:solidFill>
          <a:schemeClr val="bg1"/>
        </a:solidFill>
        <a:ln w="9525">
          <a:solidFill>
            <a:schemeClr val="tx1"/>
          </a:solidFill>
        </a:ln>
      </a:spPr>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defPPr marL="0" indent="0" algn="ctr">
          <a:buNone/>
          <a:defRPr sz="1600"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bwMode="gray">
        <a:ln w="9525" cap="flat">
          <a:solidFill>
            <a:schemeClr val="tx1"/>
          </a:solidFill>
          <a:miter lim="800000"/>
          <a:tailEnd type="none" w="med" len="lg"/>
        </a:ln>
      </a:spPr>
      <a:bodyPr/>
      <a:lstStyle/>
      <a:style>
        <a:lnRef idx="1">
          <a:schemeClr val="accent1"/>
        </a:lnRef>
        <a:fillRef idx="0">
          <a:schemeClr val="accent1"/>
        </a:fillRef>
        <a:effectRef idx="0">
          <a:schemeClr val="accent1"/>
        </a:effectRef>
        <a:fontRef idx="minor">
          <a:schemeClr val="tx1"/>
        </a:fontRef>
      </a:style>
    </a:lnDef>
    <a:txDef>
      <a:spPr bwMode="gray">
        <a:noFill/>
      </a:spPr>
      <a:bodyPr wrap="square" lIns="36000" tIns="36000" rIns="36000" bIns="36000" rtlCol="0">
        <a:spAutoFit/>
      </a:bodyPr>
      <a:lstStyle>
        <a:defPPr marL="0" indent="0">
          <a:buNone/>
          <a:defRPr sz="1600" dirty="0" smtClean="0"/>
        </a:defPPr>
      </a:lstStyle>
    </a:txDef>
  </a:objectDefaults>
  <a:extraClrSchemeLst/>
  <a:extLst>
    <a:ext uri="{05A4C25C-085E-4340-85A3-A5531E510DB2}">
      <thm15:themeFamily xmlns:thm15="http://schemas.microsoft.com/office/thememl/2012/main" name="Memorial Hermann_16.9.potx" id="{74B112D7-1596-44FD-B79F-01571BD373FB}" vid="{C99773FE-E9A0-4103-B0E0-2BCC23E1432A}"/>
    </a:ext>
  </a:extLst>
</a:theme>
</file>

<file path=ppt/theme/theme3.xml><?xml version="1.0" encoding="utf-8"?>
<a:theme xmlns:a="http://schemas.openxmlformats.org/drawingml/2006/main" name="3_MH - Blue">
  <a:themeElements>
    <a:clrScheme name="Custom 61">
      <a:dk1>
        <a:srgbClr val="000000"/>
      </a:dk1>
      <a:lt1>
        <a:srgbClr val="FFFFFF"/>
      </a:lt1>
      <a:dk2>
        <a:srgbClr val="6C7379"/>
      </a:dk2>
      <a:lt2>
        <a:srgbClr val="F9FAF9"/>
      </a:lt2>
      <a:accent1>
        <a:srgbClr val="F6A900"/>
      </a:accent1>
      <a:accent2>
        <a:srgbClr val="B13737"/>
      </a:accent2>
      <a:accent3>
        <a:srgbClr val="18637E"/>
      </a:accent3>
      <a:accent4>
        <a:srgbClr val="3579AC"/>
      </a:accent4>
      <a:accent5>
        <a:srgbClr val="23A0A4"/>
      </a:accent5>
      <a:accent6>
        <a:srgbClr val="4C7389"/>
      </a:accent6>
      <a:hlink>
        <a:srgbClr val="23A0A4"/>
      </a:hlink>
      <a:folHlink>
        <a:srgbClr val="4C7389"/>
      </a:folHlink>
    </a:clrScheme>
    <a:fontScheme name="Franklin Gothic">
      <a:majorFont>
        <a:latin typeface="Franklin Gothic Medium" panose="020B0603020102020204"/>
        <a:ea typeface=""/>
        <a:cs typeface=""/>
        <a:font script="Jpan" typeface="HG創英角ｺﾞｼｯｸUB"/>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panose="020B0503020102020204"/>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gray">
        <a:solidFill>
          <a:schemeClr val="bg1"/>
        </a:solidFill>
        <a:ln w="9525">
          <a:solidFill>
            <a:schemeClr val="tx1"/>
          </a:solidFill>
        </a:ln>
      </a:spPr>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defPPr marL="0" indent="0" algn="ctr">
          <a:buNone/>
          <a:defRPr sz="1600"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bwMode="gray">
        <a:ln w="9525" cap="flat">
          <a:solidFill>
            <a:schemeClr val="tx1"/>
          </a:solidFill>
          <a:miter lim="800000"/>
          <a:tailEnd type="none" w="med" len="lg"/>
        </a:ln>
      </a:spPr>
      <a:bodyPr/>
      <a:lstStyle/>
      <a:style>
        <a:lnRef idx="1">
          <a:schemeClr val="accent1"/>
        </a:lnRef>
        <a:fillRef idx="0">
          <a:schemeClr val="accent1"/>
        </a:fillRef>
        <a:effectRef idx="0">
          <a:schemeClr val="accent1"/>
        </a:effectRef>
        <a:fontRef idx="minor">
          <a:schemeClr val="tx1"/>
        </a:fontRef>
      </a:style>
    </a:lnDef>
    <a:txDef>
      <a:spPr bwMode="gray">
        <a:noFill/>
      </a:spPr>
      <a:bodyPr wrap="square" lIns="36000" tIns="36000" rIns="36000" bIns="36000" rtlCol="0">
        <a:spAutoFit/>
      </a:bodyPr>
      <a:lstStyle>
        <a:defPPr marL="0" indent="0">
          <a:buNone/>
          <a:defRPr sz="1600" dirty="0" smtClean="0"/>
        </a:defPPr>
      </a:lstStyle>
    </a:txDef>
  </a:objectDefaults>
  <a:extraClrSchemeLst/>
  <a:extLst>
    <a:ext uri="{05A4C25C-085E-4340-85A3-A5531E510DB2}">
      <thm15:themeFamily xmlns:thm15="http://schemas.microsoft.com/office/thememl/2012/main" name="Memorial Hermann_16.9.potx" id="{74B112D7-1596-44FD-B79F-01571BD373FB}" vid="{C99773FE-E9A0-4103-B0E0-2BCC23E1432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8209</TotalTime>
  <Words>693</Words>
  <Application>Microsoft Office PowerPoint</Application>
  <PresentationFormat>Widescreen</PresentationFormat>
  <Paragraphs>196</Paragraphs>
  <Slides>39</Slides>
  <Notes>0</Notes>
  <HiddenSlides>0</HiddenSlides>
  <MMClips>0</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39</vt:i4>
      </vt:variant>
    </vt:vector>
  </HeadingPairs>
  <TitlesOfParts>
    <vt:vector size="51" baseType="lpstr">
      <vt:lpstr>Arial</vt:lpstr>
      <vt:lpstr>Calibri</vt:lpstr>
      <vt:lpstr>Franklin Gothic Book</vt:lpstr>
      <vt:lpstr>Franklin Gothic Medium</vt:lpstr>
      <vt:lpstr>Impact</vt:lpstr>
      <vt:lpstr>Leelawadee UI Semilight</vt:lpstr>
      <vt:lpstr>Lucida Console</vt:lpstr>
      <vt:lpstr>Source Sans Pro Light</vt:lpstr>
      <vt:lpstr>Times New Roman</vt:lpstr>
      <vt:lpstr>2_MH - Blue</vt:lpstr>
      <vt:lpstr>MH - Blue</vt:lpstr>
      <vt:lpstr>3_MH - Blue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MHHS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Preston, Shayla</dc:creator>
  <cp:lastModifiedBy>Rieke, Mark</cp:lastModifiedBy>
  <cp:revision>140</cp:revision>
  <dcterms:created xsi:type="dcterms:W3CDTF">2022-01-25T19:35:11Z</dcterms:created>
  <dcterms:modified xsi:type="dcterms:W3CDTF">2022-06-28T02:13:23Z</dcterms:modified>
</cp:coreProperties>
</file>